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9.svg" ContentType="image/svg+xml"/>
  <Override PartName="/ppt/media/image2.svg" ContentType="image/svg+xml"/>
  <Override PartName="/ppt/media/image21.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handoutMasterIdLst>
    <p:handoutMasterId r:id="rId18"/>
  </p:handoutMasterIdLst>
  <p:sldIdLst>
    <p:sldId id="256" r:id="rId3"/>
    <p:sldId id="257" r:id="rId4"/>
    <p:sldId id="258" r:id="rId5"/>
    <p:sldId id="259" r:id="rId6"/>
    <p:sldId id="262" r:id="rId7"/>
    <p:sldId id="263" r:id="rId8"/>
    <p:sldId id="264" r:id="rId9"/>
    <p:sldId id="265" r:id="rId10"/>
    <p:sldId id="266" r:id="rId11"/>
    <p:sldId id="267" r:id="rId12"/>
    <p:sldId id="269" r:id="rId13"/>
    <p:sldId id="271" r:id="rId14"/>
    <p:sldId id="270" r:id="rId15"/>
    <p:sldId id="272" r:id="rId16"/>
  </p:sldIdLst>
  <p:sldSz cx="12192000" cy="6858000"/>
  <p:notesSz cx="6858000" cy="9144000"/>
  <p:embeddedFontLst>
    <p:embeddedFont>
      <p:font typeface="汉仪旗黑-55简" panose="00020600040101010101" charset="-128"/>
      <p:regular r:id="rId22"/>
    </p:embeddedFont>
    <p:embeddedFont>
      <p:font typeface="方正舒体" panose="02010601030101010101" charset="-122"/>
      <p:regular r:id="rId23"/>
    </p:embeddedFont>
    <p:embeddedFont>
      <p:font typeface="华文行楷" panose="02010800040101010101" charset="-122"/>
      <p:regular r:id="rId24"/>
    </p:embeddedFont>
    <p:embeddedFont>
      <p:font typeface="汉仪旗黑-55简" panose="00020600040101010101" charset="-122"/>
      <p:regular r:id="rId25"/>
    </p:embeddedFont>
    <p:embeddedFont>
      <p:font typeface="汉仪书宋二S" panose="00020600040101010101" charset="-122"/>
      <p:regular r:id="rId26"/>
    </p:embeddedFont>
    <p:embeddedFont>
      <p:font typeface="华文楷体" panose="02010600040101010101" charset="-122"/>
      <p:regular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275"/>
    <a:srgbClr val="D9D9D9"/>
    <a:srgbClr val="AEBC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59.xml"/><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55简" panose="00020600040101010101" charset="-128"/>
              </a:rPr>
            </a:fld>
            <a:endParaRPr lang="zh-CN" altLang="en-US">
              <a:latin typeface="汉仪旗黑-55简" panose="00020600040101010101" charset="-128"/>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5简" panose="00020600040101010101" charset="-128"/>
              <a:ea typeface="汉仪旗黑-55简" panose="00020600040101010101" charset="-128"/>
              <a:cs typeface="汉仪旗黑-55简" panose="00020600040101010101" charset="-128"/>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55简" panose="00020600040101010101" charset="-128"/>
              </a:rPr>
            </a:fld>
            <a:endParaRPr lang="zh-CN" altLang="en-US">
              <a:latin typeface="汉仪旗黑-55简" panose="00020600040101010101" charset="-128"/>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5简" panose="00020600040101010101" charset="-128"/>
                <a:ea typeface="汉仪旗黑-55简" panose="00020600040101010101" charset="-128"/>
                <a:cs typeface="汉仪旗黑-55简" panose="00020600040101010101" charset="-128"/>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5简" panose="00020600040101010101" charset="-128"/>
                <a:ea typeface="汉仪旗黑-55简" panose="00020600040101010101" charset="-128"/>
                <a:cs typeface="汉仪旗黑-55简" panose="00020600040101010101" charset="-128"/>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1pPr>
    <a:lvl2pPr marL="4572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2pPr>
    <a:lvl3pPr marL="9144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3pPr>
    <a:lvl4pPr marL="13716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4pPr>
    <a:lvl5pPr marL="1828800" algn="l" defTabSz="914400" rtl="0" eaLnBrk="1" latinLnBrk="0" hangingPunct="1">
      <a:defRPr sz="1200" kern="1200">
        <a:solidFill>
          <a:schemeClr val="tx1"/>
        </a:solidFill>
        <a:latin typeface="汉仪旗黑-55简" panose="00020600040101010101" charset="-128"/>
        <a:ea typeface="汉仪旗黑-55简" panose="00020600040101010101" charset="-128"/>
        <a:cs typeface="汉仪旗黑-55简" panose="00020600040101010101"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旗黑-55简" panose="00020600040101010101" charset="-128"/>
                <a:ea typeface="汉仪旗黑-55简" panose="00020600040101010101" charset="-128"/>
                <a:cs typeface="汉仪旗黑-55简" panose="00020600040101010101" charset="-128"/>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汉仪旗黑-55简" panose="00020600040101010101" charset="-128"/>
          <a:ea typeface="汉仪旗黑-55简" panose="00020600040101010101" charset="-128"/>
          <a:cs typeface="汉仪旗黑-55简" panose="00020600040101010101"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旗黑-55简" panose="00020600040101010101" charset="-128"/>
          <a:ea typeface="汉仪旗黑-55简" panose="00020600040101010101" charset="-128"/>
          <a:cs typeface="汉仪旗黑-55简" panose="00020600040101010101" charset="-12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旗黑-55简" panose="00020600040101010101" charset="-128"/>
          <a:ea typeface="汉仪旗黑-55简" panose="00020600040101010101" charset="-128"/>
          <a:cs typeface="汉仪旗黑-55简" panose="00020600040101010101" charset="-128"/>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旗黑-55简" panose="00020600040101010101" charset="-128"/>
          <a:ea typeface="汉仪旗黑-55简" panose="00020600040101010101" charset="-128"/>
          <a:cs typeface="汉仪旗黑-55简" panose="00020600040101010101" charset="-128"/>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旗黑-55简" panose="00020600040101010101" charset="-128"/>
          <a:ea typeface="汉仪旗黑-55简" panose="00020600040101010101" charset="-128"/>
          <a:cs typeface="汉仪旗黑-55简" panose="00020600040101010101" charset="-128"/>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旗黑-55简" panose="00020600040101010101" charset="-128"/>
          <a:ea typeface="汉仪旗黑-55简" panose="00020600040101010101" charset="-128"/>
          <a:cs typeface="汉仪旗黑-55简" panose="00020600040101010101"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image" Target="../media/image31.jpeg"/><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image" Target="../media/image30.jpeg"/><Relationship Id="rId4" Type="http://schemas.openxmlformats.org/officeDocument/2006/relationships/tags" Target="../tags/tag55.xml"/><Relationship Id="rId3" Type="http://schemas.openxmlformats.org/officeDocument/2006/relationships/image" Target="../media/image29.jpeg"/><Relationship Id="rId2" Type="http://schemas.openxmlformats.org/officeDocument/2006/relationships/tags" Target="../tags/tag54.xml"/><Relationship Id="rId18" Type="http://schemas.openxmlformats.org/officeDocument/2006/relationships/slideLayout" Target="../slideLayouts/slideLayout2.xml"/><Relationship Id="rId17" Type="http://schemas.microsoft.com/office/2007/relationships/media" Target="../media/audio3.wav"/><Relationship Id="rId16" Type="http://schemas.openxmlformats.org/officeDocument/2006/relationships/audio" Target="../media/audio3.wav"/><Relationship Id="rId15" Type="http://schemas.microsoft.com/office/2007/relationships/media" Target="../media/audio2.wav"/><Relationship Id="rId14" Type="http://schemas.openxmlformats.org/officeDocument/2006/relationships/audio" Target="../media/audio2.wav"/><Relationship Id="rId13" Type="http://schemas.openxmlformats.org/officeDocument/2006/relationships/image" Target="../media/image33.png"/><Relationship Id="rId12" Type="http://schemas.microsoft.com/office/2007/relationships/media" Target="../media/audio1.wav"/><Relationship Id="rId11" Type="http://schemas.openxmlformats.org/officeDocument/2006/relationships/audio" Target="../media/audio1.wav"/><Relationship Id="rId10" Type="http://schemas.openxmlformats.org/officeDocument/2006/relationships/image" Target="../media/image32.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2.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4" Type="http://schemas.openxmlformats.org/officeDocument/2006/relationships/slideLayout" Target="../slideLayouts/slideLayout2.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image" Target="../media/image10.svg"/><Relationship Id="rId20" Type="http://schemas.openxmlformats.org/officeDocument/2006/relationships/image" Target="../media/image9.png"/><Relationship Id="rId2" Type="http://schemas.openxmlformats.org/officeDocument/2006/relationships/image" Target="../media/image4.png"/><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image" Target="../media/image8.svg"/><Relationship Id="rId14" Type="http://schemas.openxmlformats.org/officeDocument/2006/relationships/image" Target="../media/image7.png"/><Relationship Id="rId13" Type="http://schemas.openxmlformats.org/officeDocument/2006/relationships/tags" Target="../tags/tag21.xml"/><Relationship Id="rId12" Type="http://schemas.openxmlformats.org/officeDocument/2006/relationships/image" Target="../media/image6.svg"/><Relationship Id="rId11" Type="http://schemas.openxmlformats.org/officeDocument/2006/relationships/image" Target="../media/image5.png"/><Relationship Id="rId10" Type="http://schemas.openxmlformats.org/officeDocument/2006/relationships/tags" Target="../tags/tag20.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4" Type="http://schemas.openxmlformats.org/officeDocument/2006/relationships/slideLayout" Target="../slideLayouts/slideLayout2.xml"/><Relationship Id="rId13" Type="http://schemas.openxmlformats.org/officeDocument/2006/relationships/tags" Target="../tags/tag35.xml"/><Relationship Id="rId12" Type="http://schemas.openxmlformats.org/officeDocument/2006/relationships/image" Target="../media/image14.svg"/><Relationship Id="rId11" Type="http://schemas.openxmlformats.org/officeDocument/2006/relationships/image" Target="../media/image13.png"/><Relationship Id="rId10" Type="http://schemas.openxmlformats.org/officeDocument/2006/relationships/tags" Target="../tags/tag34.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36.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6" Type="http://schemas.openxmlformats.org/officeDocument/2006/relationships/slideLayout" Target="../slideLayouts/slideLayout2.xml"/><Relationship Id="rId25" Type="http://schemas.openxmlformats.org/officeDocument/2006/relationships/image" Target="../media/image23.png"/><Relationship Id="rId24" Type="http://schemas.openxmlformats.org/officeDocument/2006/relationships/image" Target="../media/image22.png"/><Relationship Id="rId23" Type="http://schemas.openxmlformats.org/officeDocument/2006/relationships/image" Target="../media/image14.svg"/><Relationship Id="rId22" Type="http://schemas.openxmlformats.org/officeDocument/2006/relationships/image" Target="../media/image13.png"/><Relationship Id="rId21" Type="http://schemas.openxmlformats.org/officeDocument/2006/relationships/tags" Target="../tags/tag50.xml"/><Relationship Id="rId20" Type="http://schemas.openxmlformats.org/officeDocument/2006/relationships/image" Target="../media/image21.svg"/><Relationship Id="rId2" Type="http://schemas.openxmlformats.org/officeDocument/2006/relationships/tags" Target="../tags/tag37.xml"/><Relationship Id="rId19" Type="http://schemas.openxmlformats.org/officeDocument/2006/relationships/image" Target="../media/image20.png"/><Relationship Id="rId18" Type="http://schemas.openxmlformats.org/officeDocument/2006/relationships/tags" Target="../tags/tag49.xml"/><Relationship Id="rId17" Type="http://schemas.openxmlformats.org/officeDocument/2006/relationships/image" Target="../media/image12.svg"/><Relationship Id="rId16" Type="http://schemas.openxmlformats.org/officeDocument/2006/relationships/image" Target="../media/image11.png"/><Relationship Id="rId15" Type="http://schemas.openxmlformats.org/officeDocument/2006/relationships/tags" Target="../tags/tag48.xml"/><Relationship Id="rId14" Type="http://schemas.openxmlformats.org/officeDocument/2006/relationships/image" Target="../media/image19.svg"/><Relationship Id="rId13" Type="http://schemas.openxmlformats.org/officeDocument/2006/relationships/image" Target="../media/image18.png"/><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69665"/>
            <a:ext cx="4946015" cy="537210"/>
          </a:xfrm>
          <a:prstGeom prst="rect">
            <a:avLst/>
          </a:prstGeom>
          <a:noFill/>
        </p:spPr>
        <p:txBody>
          <a:bodyPr wrap="square" rtlCol="0">
            <a:spAutoFit/>
          </a:bodyPr>
          <a:p>
            <a:pPr algn="ctr"/>
            <a:r>
              <a:rPr lang="zh-CN" altLang="en-US" sz="2900" dirty="0">
                <a:solidFill>
                  <a:schemeClr val="tx1">
                    <a:lumMod val="75000"/>
                    <a:lumOff val="25000"/>
                  </a:schemeClr>
                </a:solidFill>
                <a:latin typeface="方正舒体" panose="02010601030101010101" charset="-122"/>
                <a:ea typeface="方正舒体" panose="02010601030101010101" charset="-122"/>
                <a:cs typeface="汉仪旗黑-55简" panose="00020600040101010101" charset="-128"/>
                <a:sym typeface="汉仪旗黑-55简" panose="00020600040101010101" charset="-128"/>
              </a:rPr>
              <a:t>信号分析与处理大作业</a:t>
            </a:r>
            <a:endParaRPr lang="zh-CN" altLang="en-US" sz="2900" dirty="0">
              <a:solidFill>
                <a:schemeClr val="tx1">
                  <a:lumMod val="75000"/>
                  <a:lumOff val="25000"/>
                </a:schemeClr>
              </a:solidFill>
              <a:latin typeface="方正舒体" panose="02010601030101010101" charset="-122"/>
              <a:ea typeface="方正舒体" panose="0201060103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731770"/>
            <a:ext cx="7769860" cy="937260"/>
          </a:xfrm>
          <a:prstGeom prst="rect">
            <a:avLst/>
          </a:prstGeom>
          <a:noFill/>
        </p:spPr>
        <p:txBody>
          <a:bodyPr wrap="square" rtlCol="0">
            <a:spAutoFit/>
          </a:bodyPr>
          <a:p>
            <a:pPr algn="ctr" fontAlgn="auto"/>
            <a:r>
              <a:rPr lang="zh-CN" sz="5500" dirty="0">
                <a:solidFill>
                  <a:srgbClr val="2F4275"/>
                </a:solidFill>
                <a:uFillTx/>
                <a:latin typeface="华文行楷" panose="02010800040101010101" charset="-122"/>
                <a:ea typeface="华文行楷" panose="02010800040101010101" charset="-122"/>
                <a:cs typeface="汉仪旗黑-55简" panose="00020600040101010101" charset="-128"/>
                <a:sym typeface="汉仪旗黑-55简" panose="00020600040101010101" charset="-128"/>
              </a:rPr>
              <a:t>变声器的实现</a:t>
            </a:r>
            <a:endParaRPr lang="zh-CN" sz="5500" dirty="0">
              <a:solidFill>
                <a:srgbClr val="2F4275"/>
              </a:solidFill>
              <a:uFillTx/>
              <a:latin typeface="华文行楷" panose="02010800040101010101" charset="-122"/>
              <a:ea typeface="华文行楷" panose="02010800040101010101" charset="-122"/>
              <a:cs typeface="汉仪旗黑-55简" panose="00020600040101010101" charset="-128"/>
              <a:sym typeface="汉仪旗黑-55简" panose="00020600040101010101" charset="-128"/>
            </a:endParaRPr>
          </a:p>
        </p:txBody>
      </p:sp>
      <p:sp>
        <p:nvSpPr>
          <p:cNvPr id="59" name="文本框 58"/>
          <p:cNvSpPr txBox="1"/>
          <p:nvPr/>
        </p:nvSpPr>
        <p:spPr>
          <a:xfrm>
            <a:off x="2659380" y="4323080"/>
            <a:ext cx="6604000" cy="423545"/>
          </a:xfrm>
          <a:prstGeom prst="rect">
            <a:avLst/>
          </a:prstGeom>
          <a:noFill/>
        </p:spPr>
        <p:txBody>
          <a:bodyPr wrap="square" rtlCol="0">
            <a:spAutoFit/>
          </a:bodyPr>
          <a:p>
            <a:pPr algn="ctr">
              <a:lnSpc>
                <a:spcPct val="135000"/>
              </a:lnSpc>
              <a:spcBef>
                <a:spcPts val="0"/>
              </a:spcBef>
              <a:spcAft>
                <a:spcPts val="0"/>
              </a:spcAft>
            </a:pPr>
            <a:r>
              <a:rPr lang="zh-CN" altLang="en-US" sz="1600" kern="1900" dirty="0">
                <a:solidFill>
                  <a:schemeClr val="tx1">
                    <a:lumMod val="75000"/>
                    <a:lumOff val="25000"/>
                  </a:schemeClr>
                </a:solidFill>
                <a:uFillTx/>
                <a:latin typeface="宋体" panose="02010600030101010101" pitchFamily="2" charset="-122"/>
                <a:ea typeface="宋体" panose="02010600030101010101" pitchFamily="2" charset="-122"/>
                <a:cs typeface="汉仪旗黑-55简" panose="00020600040101010101" charset="-128"/>
                <a:sym typeface="汉仪旗黑-55简" panose="00020600040101010101" charset="-128"/>
              </a:rPr>
              <a:t>小组成员：杨逍宇、曾夏彦哲、陈宇博</a:t>
            </a:r>
            <a:endParaRPr lang="zh-CN" altLang="en-US" sz="1600" kern="1900" dirty="0">
              <a:solidFill>
                <a:schemeClr val="tx1">
                  <a:lumMod val="75000"/>
                  <a:lumOff val="25000"/>
                </a:schemeClr>
              </a:solidFill>
              <a:uFillTx/>
              <a:latin typeface="宋体" panose="02010600030101010101" pitchFamily="2" charset="-122"/>
              <a:ea typeface="宋体" panose="02010600030101010101" pitchFamily="2" charset="-122"/>
              <a:cs typeface="汉仪旗黑-55简" panose="00020600040101010101" charset="-128"/>
              <a:sym typeface="汉仪旗黑-55简" panose="00020600040101010101" charset="-128"/>
            </a:endParaRPr>
          </a:p>
        </p:txBody>
      </p:sp>
      <p:grpSp>
        <p:nvGrpSpPr>
          <p:cNvPr id="61" name="组合 60"/>
          <p:cNvGrpSpPr/>
          <p:nvPr/>
        </p:nvGrpSpPr>
        <p:grpSpPr>
          <a:xfrm rot="0">
            <a:off x="3083560" y="3912235"/>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0" name="椭圆 79"/>
          <p:cNvSpPr/>
          <p:nvPr/>
        </p:nvSpPr>
        <p:spPr>
          <a:xfrm>
            <a:off x="5584190" y="1517650"/>
            <a:ext cx="1024255" cy="1024255"/>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pic>
        <p:nvPicPr>
          <p:cNvPr id="79" name="图片 78" descr="博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94045" y="1757680"/>
            <a:ext cx="805180" cy="615315"/>
          </a:xfrm>
          <a:prstGeom prst="rect">
            <a:avLst/>
          </a:prstGeom>
        </p:spPr>
      </p:pic>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2" name="文本框 1"/>
          <p:cNvSpPr txBox="1"/>
          <p:nvPr/>
        </p:nvSpPr>
        <p:spPr>
          <a:xfrm>
            <a:off x="4338003" y="76835"/>
            <a:ext cx="3515995" cy="607695"/>
          </a:xfrm>
          <a:prstGeom prst="rect">
            <a:avLst/>
          </a:prstGeom>
          <a:noFill/>
        </p:spPr>
        <p:txBody>
          <a:bodyPr wrap="square" rtlCol="0">
            <a:spAutoFit/>
          </a:bodyPr>
          <a:p>
            <a:pPr algn="ctr">
              <a:lnSpc>
                <a:spcPct val="120000"/>
              </a:lnSpc>
            </a:pPr>
            <a:r>
              <a:rPr lang="zh-CN" sz="2800" dirty="0">
                <a:solidFill>
                  <a:srgbClr val="2F4275"/>
                </a:solidFill>
                <a:uFillTx/>
                <a:latin typeface="华文楷体" panose="02010600040101010101" charset="-122"/>
                <a:ea typeface="华文楷体" panose="02010600040101010101" charset="-122"/>
                <a:cs typeface="汉仪旗黑-55简" panose="00020600040101010101" charset="-122"/>
              </a:rPr>
              <a:t>低通滤波</a:t>
            </a:r>
            <a:endParaRPr lang="zh-CN" sz="2800" dirty="0">
              <a:solidFill>
                <a:srgbClr val="2F4275"/>
              </a:solidFill>
              <a:uFillTx/>
              <a:latin typeface="华文楷体" panose="02010600040101010101" charset="-122"/>
              <a:ea typeface="华文楷体" panose="02010600040101010101" charset="-122"/>
              <a:cs typeface="汉仪旗黑-55简" panose="00020600040101010101" charset="-122"/>
            </a:endParaRPr>
          </a:p>
        </p:txBody>
      </p:sp>
      <p:sp>
        <p:nvSpPr>
          <p:cNvPr id="6" name="椭圆 5"/>
          <p:cNvSpPr/>
          <p:nvPr>
            <p:custDataLst>
              <p:tags r:id="rId2"/>
            </p:custDataLst>
          </p:nvPr>
        </p:nvSpPr>
        <p:spPr>
          <a:xfrm>
            <a:off x="1375410" y="1784350"/>
            <a:ext cx="1209675" cy="1209675"/>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 name="文本框 8" descr="7b0a20202020227461726765744d6f64756c65223a20226b6f6e6c696e65666f6e7473220a7d0a"/>
          <p:cNvSpPr txBox="1"/>
          <p:nvPr>
            <p:custDataLst>
              <p:tags r:id="rId3"/>
            </p:custDataLst>
          </p:nvPr>
        </p:nvSpPr>
        <p:spPr>
          <a:xfrm>
            <a:off x="2823210" y="1876425"/>
            <a:ext cx="3838575" cy="3290570"/>
          </a:xfrm>
          <a:prstGeom prst="rect">
            <a:avLst/>
          </a:prstGeom>
          <a:noFill/>
        </p:spPr>
        <p:txBody>
          <a:bodyPr wrap="square" rtlCol="0">
            <a:spAutoFit/>
          </a:bodyPr>
          <a:p>
            <a:pPr algn="ctr" fontAlgn="auto">
              <a:lnSpc>
                <a:spcPct val="130000"/>
              </a:lnSpc>
              <a:spcBef>
                <a:spcPts val="0"/>
              </a:spcBef>
              <a:spcAft>
                <a:spcPts val="0"/>
              </a:spcAft>
            </a:pP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由于语音信号中可能有高频噪声，或者是语音本身的共振峰，都会影响自相关函数的计算。当信号中有高频成分时，自相关函数会计算出多个波峰，而基频的计算是根据自相关函数的波峰位置确定的，波峰太多会提高后续基频筛选的难度，因此需要用低通滤波滤除。低通滤波的截止频率一般选取600Hz，这是考虑到有些人在说话时基频可能能够达到600Hz；</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a:p>
            <a:pPr algn="ctr" fontAlgn="auto">
              <a:lnSpc>
                <a:spcPct val="130000"/>
              </a:lnSpc>
              <a:spcBef>
                <a:spcPts val="0"/>
              </a:spcBef>
              <a:spcAft>
                <a:spcPts val="0"/>
              </a:spcAft>
            </a:pP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p:txBody>
      </p:sp>
      <p:pic>
        <p:nvPicPr>
          <p:cNvPr id="67" name="图片 66" descr="alarm-glyph-48"/>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1638935" y="2047875"/>
            <a:ext cx="682625" cy="682625"/>
          </a:xfrm>
          <a:prstGeom prst="rect">
            <a:avLst/>
          </a:prstGeom>
        </p:spPr>
      </p:pic>
      <p:sp>
        <p:nvSpPr>
          <p:cNvPr id="5" name="文本框 4"/>
          <p:cNvSpPr txBox="1"/>
          <p:nvPr/>
        </p:nvSpPr>
        <p:spPr>
          <a:xfrm>
            <a:off x="2823210" y="1172210"/>
            <a:ext cx="4064000" cy="398780"/>
          </a:xfrm>
          <a:prstGeom prst="rect">
            <a:avLst/>
          </a:prstGeom>
          <a:noFill/>
        </p:spPr>
        <p:txBody>
          <a:bodyPr wrap="square" rtlCol="0">
            <a:spAutoFit/>
          </a:bodyPr>
          <a:p>
            <a:r>
              <a:rPr sz="2000">
                <a:latin typeface="华文楷体" panose="02010600040101010101" charset="-122"/>
                <a:ea typeface="华文楷体" panose="02010600040101010101" charset="-122"/>
                <a:cs typeface="华文楷体" panose="02010600040101010101" charset="-122"/>
              </a:rPr>
              <a:t>采用汉明窗设计低通FIR滤波器</a:t>
            </a:r>
            <a:endParaRPr sz="2000">
              <a:latin typeface="华文楷体" panose="02010600040101010101" charset="-122"/>
              <a:ea typeface="华文楷体" panose="02010600040101010101" charset="-122"/>
              <a:cs typeface="华文楷体" panose="02010600040101010101" charset="-122"/>
            </a:endParaRPr>
          </a:p>
        </p:txBody>
      </p:sp>
      <p:pic>
        <p:nvPicPr>
          <p:cNvPr id="16" name="图片 15"/>
          <p:cNvPicPr>
            <a:picLocks noChangeAspect="1"/>
          </p:cNvPicPr>
          <p:nvPr/>
        </p:nvPicPr>
        <p:blipFill>
          <a:blip r:embed="rId7"/>
          <a:stretch>
            <a:fillRect/>
          </a:stretch>
        </p:blipFill>
        <p:spPr>
          <a:xfrm>
            <a:off x="7163435" y="1471930"/>
            <a:ext cx="4222115" cy="3580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randombar(horizontal)">
                                      <p:cBhvr>
                                        <p:cTn id="1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20770"/>
            <a:ext cx="4946015" cy="537210"/>
          </a:xfrm>
          <a:prstGeom prst="rect">
            <a:avLst/>
          </a:prstGeom>
          <a:noFill/>
        </p:spPr>
        <p:txBody>
          <a:bodyPr wrap="square" rtlCol="0">
            <a:spAutoFit/>
          </a:bodyPr>
          <a:p>
            <a:pPr algn="ctr"/>
            <a:r>
              <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GRADUATION DEFENSE</a:t>
            </a:r>
            <a:endPar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682875"/>
            <a:ext cx="7769860" cy="1783715"/>
          </a:xfrm>
          <a:prstGeom prst="rect">
            <a:avLst/>
          </a:prstGeom>
          <a:noFill/>
        </p:spPr>
        <p:txBody>
          <a:bodyPr wrap="square" rtlCol="0">
            <a:spAutoFit/>
          </a:bodyPr>
          <a:p>
            <a:pPr algn="ctr" fontAlgn="auto"/>
            <a:r>
              <a:rPr lang="zh-CN" sz="5500" dirty="0">
                <a:solidFill>
                  <a:srgbClr val="2F4275"/>
                </a:solidFill>
                <a:latin typeface="华文楷体" panose="02010600040101010101" charset="-122"/>
                <a:ea typeface="华文楷体" panose="02010600040101010101" charset="-122"/>
                <a:cs typeface="汉仪旗黑-55简" panose="00020600040101010101" charset="-128"/>
                <a:sym typeface="+mn-ea"/>
              </a:rPr>
              <a:t>成果展示</a:t>
            </a:r>
            <a:endParaRPr lang="zh-CN" sz="5500" dirty="0">
              <a:solidFill>
                <a:srgbClr val="2F4275"/>
              </a:solidFill>
              <a:latin typeface="华文楷体" panose="02010600040101010101" charset="-122"/>
              <a:ea typeface="华文楷体" panose="02010600040101010101" charset="-122"/>
              <a:cs typeface="汉仪旗黑-55简" panose="00020600040101010101" charset="-128"/>
            </a:endParaRPr>
          </a:p>
          <a:p>
            <a:pPr algn="ctr" fontAlgn="auto"/>
            <a:endParaRPr lang="zh-CN" sz="5500" b="1" dirty="0">
              <a:solidFill>
                <a:srgbClr val="2F4275"/>
              </a:solidFill>
              <a:uFillTx/>
              <a:latin typeface="华文楷体" panose="02010600040101010101" charset="-122"/>
              <a:ea typeface="华文楷体" panose="02010600040101010101" charset="-122"/>
              <a:cs typeface="汉仪旗黑-55简" panose="00020600040101010101" charset="-122"/>
              <a:sym typeface="汉仪旗黑-55简" panose="00020600040101010101" charset="-128"/>
            </a:endParaRPr>
          </a:p>
        </p:txBody>
      </p:sp>
      <p:grpSp>
        <p:nvGrpSpPr>
          <p:cNvPr id="61" name="组合 60"/>
          <p:cNvGrpSpPr/>
          <p:nvPr/>
        </p:nvGrpSpPr>
        <p:grpSpPr>
          <a:xfrm rot="0">
            <a:off x="3083560" y="3863340"/>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4" name="菱形 13"/>
          <p:cNvSpPr/>
          <p:nvPr/>
        </p:nvSpPr>
        <p:spPr>
          <a:xfrm>
            <a:off x="5555615" y="1508760"/>
            <a:ext cx="1080770" cy="108077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8" name="文本框 27"/>
          <p:cNvSpPr txBox="1"/>
          <p:nvPr/>
        </p:nvSpPr>
        <p:spPr>
          <a:xfrm>
            <a:off x="5573713" y="1619250"/>
            <a:ext cx="1044575" cy="755650"/>
          </a:xfrm>
          <a:prstGeom prst="rect">
            <a:avLst/>
          </a:prstGeom>
          <a:noFill/>
        </p:spPr>
        <p:txBody>
          <a:bodyPr wrap="square" rtlCol="0">
            <a:spAutoFit/>
          </a:bodyPr>
          <a:p>
            <a:pPr algn="ctr">
              <a:lnSpc>
                <a:spcPct val="120000"/>
              </a:lnSpc>
            </a:pPr>
            <a:r>
              <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04</a:t>
            </a:r>
            <a:endPar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4" name="文本框 3"/>
          <p:cNvSpPr txBox="1"/>
          <p:nvPr/>
        </p:nvSpPr>
        <p:spPr>
          <a:xfrm>
            <a:off x="4338003" y="76835"/>
            <a:ext cx="3515995" cy="607695"/>
          </a:xfrm>
          <a:prstGeom prst="rect">
            <a:avLst/>
          </a:prstGeom>
          <a:noFill/>
        </p:spPr>
        <p:txBody>
          <a:bodyPr wrap="square" rtlCol="0">
            <a:spAutoFit/>
          </a:bodyPr>
          <a:p>
            <a:pPr algn="ctr">
              <a:lnSpc>
                <a:spcPct val="120000"/>
              </a:lnSpc>
            </a:pPr>
            <a:r>
              <a:rPr lang="zh-CN" sz="2800" dirty="0">
                <a:solidFill>
                  <a:srgbClr val="2F4275"/>
                </a:solidFill>
                <a:uFillTx/>
                <a:latin typeface="华文楷体" panose="02010600040101010101" charset="-122"/>
                <a:ea typeface="华文楷体" panose="02010600040101010101" charset="-122"/>
                <a:cs typeface="汉仪旗黑-55简" panose="00020600040101010101" charset="-122"/>
              </a:rPr>
              <a:t>成果展示</a:t>
            </a:r>
            <a:endParaRPr lang="zh-CN" sz="2800" dirty="0">
              <a:solidFill>
                <a:srgbClr val="202733"/>
              </a:solidFill>
              <a:latin typeface="汉仪旗黑-55简" panose="00020600040101010101" charset="-122"/>
              <a:ea typeface="汉仪旗黑-55简" panose="00020600040101010101" charset="-122"/>
              <a:cs typeface="汉仪旗黑-55简" panose="00020600040101010101" charset="-128"/>
            </a:endParaRPr>
          </a:p>
        </p:txBody>
      </p:sp>
      <p:pic>
        <p:nvPicPr>
          <p:cNvPr id="3" name="图片 2"/>
          <p:cNvPicPr>
            <a:picLocks noChangeAspect="1"/>
          </p:cNvPicPr>
          <p:nvPr/>
        </p:nvPicPr>
        <p:blipFill>
          <a:blip r:embed="rId2"/>
          <a:stretch>
            <a:fillRect/>
          </a:stretch>
        </p:blipFill>
        <p:spPr>
          <a:xfrm>
            <a:off x="1953895" y="911860"/>
            <a:ext cx="2999105" cy="2653030"/>
          </a:xfrm>
          <a:prstGeom prst="rect">
            <a:avLst/>
          </a:prstGeom>
        </p:spPr>
      </p:pic>
      <p:pic>
        <p:nvPicPr>
          <p:cNvPr id="6" name="图片 5"/>
          <p:cNvPicPr>
            <a:picLocks noChangeAspect="1"/>
          </p:cNvPicPr>
          <p:nvPr/>
        </p:nvPicPr>
        <p:blipFill>
          <a:blip r:embed="rId3"/>
          <a:stretch>
            <a:fillRect/>
          </a:stretch>
        </p:blipFill>
        <p:spPr>
          <a:xfrm>
            <a:off x="6457315" y="911860"/>
            <a:ext cx="3108960" cy="2753360"/>
          </a:xfrm>
          <a:prstGeom prst="rect">
            <a:avLst/>
          </a:prstGeom>
        </p:spPr>
      </p:pic>
      <p:pic>
        <p:nvPicPr>
          <p:cNvPr id="12" name="图片 11"/>
          <p:cNvPicPr>
            <a:picLocks noChangeAspect="1"/>
          </p:cNvPicPr>
          <p:nvPr/>
        </p:nvPicPr>
        <p:blipFill>
          <a:blip r:embed="rId4"/>
          <a:stretch>
            <a:fillRect/>
          </a:stretch>
        </p:blipFill>
        <p:spPr>
          <a:xfrm>
            <a:off x="1953895" y="3564890"/>
            <a:ext cx="3030220" cy="2680335"/>
          </a:xfrm>
          <a:prstGeom prst="rect">
            <a:avLst/>
          </a:prstGeom>
        </p:spPr>
      </p:pic>
      <p:pic>
        <p:nvPicPr>
          <p:cNvPr id="13" name="图片 12"/>
          <p:cNvPicPr>
            <a:picLocks noChangeAspect="1"/>
          </p:cNvPicPr>
          <p:nvPr/>
        </p:nvPicPr>
        <p:blipFill>
          <a:blip r:embed="rId5"/>
          <a:stretch>
            <a:fillRect/>
          </a:stretch>
        </p:blipFill>
        <p:spPr>
          <a:xfrm>
            <a:off x="6457315" y="3665220"/>
            <a:ext cx="3108960" cy="2750185"/>
          </a:xfrm>
          <a:prstGeom prst="rect">
            <a:avLst/>
          </a:prstGeom>
        </p:spPr>
      </p:pic>
      <p:sp>
        <p:nvSpPr>
          <p:cNvPr id="14" name="文本框 13"/>
          <p:cNvSpPr txBox="1"/>
          <p:nvPr/>
        </p:nvSpPr>
        <p:spPr>
          <a:xfrm>
            <a:off x="5060315" y="1852930"/>
            <a:ext cx="1794510" cy="368300"/>
          </a:xfrm>
          <a:prstGeom prst="rect">
            <a:avLst/>
          </a:prstGeom>
          <a:noFill/>
        </p:spPr>
        <p:txBody>
          <a:bodyPr wrap="square" rtlCol="0">
            <a:spAutoFit/>
          </a:bodyPr>
          <a:p>
            <a:r>
              <a:rPr lang="zh-CN" altLang="en-US">
                <a:latin typeface="华文楷体" panose="02010600040101010101" charset="-122"/>
                <a:ea typeface="华文楷体" panose="02010600040101010101" charset="-122"/>
              </a:rPr>
              <a:t>原噪声音频</a:t>
            </a:r>
            <a:endParaRPr lang="zh-CN" altLang="en-US">
              <a:latin typeface="华文楷体" panose="02010600040101010101" charset="-122"/>
              <a:ea typeface="华文楷体" panose="02010600040101010101" charset="-122"/>
            </a:endParaRPr>
          </a:p>
        </p:txBody>
      </p:sp>
      <p:sp>
        <p:nvSpPr>
          <p:cNvPr id="18" name="文本框 17"/>
          <p:cNvSpPr txBox="1"/>
          <p:nvPr/>
        </p:nvSpPr>
        <p:spPr>
          <a:xfrm>
            <a:off x="9607550" y="1995805"/>
            <a:ext cx="1941195" cy="368300"/>
          </a:xfrm>
          <a:prstGeom prst="rect">
            <a:avLst/>
          </a:prstGeom>
          <a:noFill/>
        </p:spPr>
        <p:txBody>
          <a:bodyPr wrap="square" rtlCol="0">
            <a:spAutoFit/>
          </a:bodyPr>
          <a:p>
            <a:r>
              <a:rPr lang="zh-CN" altLang="en-US">
                <a:latin typeface="华文楷体" panose="02010600040101010101" charset="-122"/>
                <a:ea typeface="华文楷体" panose="02010600040101010101" charset="-122"/>
              </a:rPr>
              <a:t>变声降噪后音频</a:t>
            </a:r>
            <a:endParaRPr lang="zh-CN" altLang="en-US">
              <a:latin typeface="华文楷体" panose="02010600040101010101" charset="-122"/>
              <a:ea typeface="华文楷体" panose="02010600040101010101" charset="-122"/>
            </a:endParaRPr>
          </a:p>
        </p:txBody>
      </p:sp>
      <p:sp>
        <p:nvSpPr>
          <p:cNvPr id="22" name="文本框 21"/>
          <p:cNvSpPr txBox="1"/>
          <p:nvPr/>
        </p:nvSpPr>
        <p:spPr>
          <a:xfrm>
            <a:off x="4984115" y="4782820"/>
            <a:ext cx="1794510" cy="368300"/>
          </a:xfrm>
          <a:prstGeom prst="rect">
            <a:avLst/>
          </a:prstGeom>
          <a:noFill/>
        </p:spPr>
        <p:txBody>
          <a:bodyPr wrap="square" rtlCol="0">
            <a:spAutoFit/>
          </a:bodyPr>
          <a:p>
            <a:r>
              <a:rPr lang="zh-CN" altLang="en-US">
                <a:latin typeface="华文楷体" panose="02010600040101010101" charset="-122"/>
                <a:ea typeface="华文楷体" panose="02010600040101010101" charset="-122"/>
              </a:rPr>
              <a:t>原噪声</a:t>
            </a:r>
            <a:r>
              <a:rPr lang="zh-CN" altLang="en-US">
                <a:latin typeface="华文楷体" panose="02010600040101010101" charset="-122"/>
                <a:ea typeface="华文楷体" panose="02010600040101010101" charset="-122"/>
              </a:rPr>
              <a:t>功率谱</a:t>
            </a:r>
            <a:endParaRPr lang="zh-CN" altLang="en-US">
              <a:latin typeface="华文楷体" panose="02010600040101010101" charset="-122"/>
              <a:ea typeface="华文楷体" panose="02010600040101010101" charset="-122"/>
            </a:endParaRPr>
          </a:p>
        </p:txBody>
      </p:sp>
      <p:sp>
        <p:nvSpPr>
          <p:cNvPr id="23" name="文本框 22"/>
          <p:cNvSpPr txBox="1"/>
          <p:nvPr/>
        </p:nvSpPr>
        <p:spPr>
          <a:xfrm>
            <a:off x="9607550" y="5012055"/>
            <a:ext cx="1941195" cy="368300"/>
          </a:xfrm>
          <a:prstGeom prst="rect">
            <a:avLst/>
          </a:prstGeom>
          <a:noFill/>
        </p:spPr>
        <p:txBody>
          <a:bodyPr wrap="square" rtlCol="0">
            <a:spAutoFit/>
          </a:bodyPr>
          <a:p>
            <a:r>
              <a:rPr lang="zh-CN" altLang="en-US">
                <a:latin typeface="华文楷体" panose="02010600040101010101" charset="-122"/>
                <a:ea typeface="华文楷体" panose="02010600040101010101" charset="-122"/>
              </a:rPr>
              <a:t>变声降噪</a:t>
            </a:r>
            <a:r>
              <a:rPr lang="zh-CN" altLang="en-US">
                <a:latin typeface="华文楷体" panose="02010600040101010101" charset="-122"/>
                <a:ea typeface="华文楷体" panose="02010600040101010101" charset="-122"/>
              </a:rPr>
              <a:t>功率谱</a:t>
            </a:r>
            <a:endParaRPr lang="zh-CN" altLang="en-US">
              <a:latin typeface="华文楷体" panose="02010600040101010101" charset="-122"/>
              <a:ea typeface="华文楷体"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500" fill="hold">
                                          <p:stCondLst>
                                            <p:cond delay="0"/>
                                          </p:stCondLst>
                                        </p:cTn>
                                        <p:tgtEl>
                                          <p:spTgt spid="6"/>
                                        </p:tgtEl>
                                        <p:attrNameLst>
                                          <p:attrName>style.visibility</p:attrName>
                                        </p:attrNameLst>
                                      </p:cBhvr>
                                      <p:to>
                                        <p:strVal val="visible"/>
                                      </p:to>
                                    </p:set>
                                    <p:animEffect transition="in" filter="wheel(1)">
                                      <p:cBhvr>
                                        <p:cTn id="21" dur="500"/>
                                        <p:tgtEl>
                                          <p:spTgt spid="6"/>
                                        </p:tgtEl>
                                      </p:cBhvr>
                                    </p:animEffect>
                                  </p:childTnLst>
                                </p:cTn>
                              </p:par>
                              <p:par>
                                <p:cTn id="22" presetID="21" presetClass="entr" presetSubtype="1" fill="hold" nodeType="withEffect">
                                  <p:stCondLst>
                                    <p:cond delay="0"/>
                                  </p:stCondLst>
                                  <p:childTnLst>
                                    <p:set>
                                      <p:cBhvr>
                                        <p:cTn id="23" dur="500" fill="hold">
                                          <p:stCondLst>
                                            <p:cond delay="0"/>
                                          </p:stCondLst>
                                        </p:cTn>
                                        <p:tgtEl>
                                          <p:spTgt spid="13"/>
                                        </p:tgtEl>
                                        <p:attrNameLst>
                                          <p:attrName>style.visibility</p:attrName>
                                        </p:attrNameLst>
                                      </p:cBhvr>
                                      <p:to>
                                        <p:strVal val="visible"/>
                                      </p:to>
                                    </p:set>
                                    <p:animEffect transition="in" filter="wheel(1)">
                                      <p:cBhvr>
                                        <p:cTn id="24" dur="500"/>
                                        <p:tgtEl>
                                          <p:spTgt spid="13"/>
                                        </p:tgtEl>
                                      </p:cBhvr>
                                    </p:animEffect>
                                  </p:childTnLst>
                                </p:cTn>
                              </p:par>
                              <p:par>
                                <p:cTn id="25" presetID="21" presetClass="entr" presetSubtype="1" fill="hold" grpId="0" nodeType="withEffect">
                                  <p:stCondLst>
                                    <p:cond delay="0"/>
                                  </p:stCondLst>
                                  <p:childTnLst>
                                    <p:set>
                                      <p:cBhvr>
                                        <p:cTn id="26" dur="500" fill="hold">
                                          <p:stCondLst>
                                            <p:cond delay="0"/>
                                          </p:stCondLst>
                                        </p:cTn>
                                        <p:tgtEl>
                                          <p:spTgt spid="23"/>
                                        </p:tgtEl>
                                        <p:attrNameLst>
                                          <p:attrName>style.visibility</p:attrName>
                                        </p:attrNameLst>
                                      </p:cBhvr>
                                      <p:to>
                                        <p:strVal val="visible"/>
                                      </p:to>
                                    </p:set>
                                    <p:animEffect transition="in" filter="wheel(1)">
                                      <p:cBhvr>
                                        <p:cTn id="27" dur="500"/>
                                        <p:tgtEl>
                                          <p:spTgt spid="23"/>
                                        </p:tgtEl>
                                      </p:cBhvr>
                                    </p:animEffect>
                                  </p:childTnLst>
                                </p:cTn>
                              </p:par>
                              <p:par>
                                <p:cTn id="28" presetID="21" presetClass="entr" presetSubtype="1" fill="hold" grpId="0" nodeType="withEffect">
                                  <p:stCondLst>
                                    <p:cond delay="0"/>
                                  </p:stCondLst>
                                  <p:childTnLst>
                                    <p:set>
                                      <p:cBhvr>
                                        <p:cTn id="29" dur="500" fill="hold">
                                          <p:stCondLst>
                                            <p:cond delay="0"/>
                                          </p:stCondLst>
                                        </p:cTn>
                                        <p:tgtEl>
                                          <p:spTgt spid="18"/>
                                        </p:tgtEl>
                                        <p:attrNameLst>
                                          <p:attrName>style.visibility</p:attrName>
                                        </p:attrNameLst>
                                      </p:cBhvr>
                                      <p:to>
                                        <p:strVal val="visible"/>
                                      </p:to>
                                    </p:set>
                                    <p:animEffect transition="in" filter="wheel(1)">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23"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4" name="文本框 3"/>
          <p:cNvSpPr txBox="1"/>
          <p:nvPr/>
        </p:nvSpPr>
        <p:spPr>
          <a:xfrm>
            <a:off x="4338003" y="490220"/>
            <a:ext cx="3515995" cy="607695"/>
          </a:xfrm>
          <a:prstGeom prst="rect">
            <a:avLst/>
          </a:prstGeom>
          <a:noFill/>
        </p:spPr>
        <p:txBody>
          <a:bodyPr wrap="square" rtlCol="0">
            <a:spAutoFit/>
          </a:bodyPr>
          <a:p>
            <a:pPr algn="ctr">
              <a:lnSpc>
                <a:spcPct val="120000"/>
              </a:lnSpc>
            </a:pPr>
            <a:r>
              <a:rPr lang="zh-CN" sz="2800" dirty="0">
                <a:solidFill>
                  <a:srgbClr val="2F4275"/>
                </a:solidFill>
                <a:uFillTx/>
                <a:latin typeface="华文楷体" panose="02010600040101010101" charset="-122"/>
                <a:ea typeface="华文楷体" panose="02010600040101010101" charset="-122"/>
                <a:cs typeface="汉仪旗黑-55简" panose="00020600040101010101" charset="-122"/>
                <a:sym typeface="+mn-ea"/>
              </a:rPr>
              <a:t>成果展示</a:t>
            </a:r>
            <a:endParaRPr lang="zh-CN" sz="2800" dirty="0">
              <a:solidFill>
                <a:srgbClr val="202733"/>
              </a:solidFill>
              <a:latin typeface="汉仪旗黑-55简" panose="00020600040101010101" charset="-122"/>
              <a:ea typeface="汉仪旗黑-55简" panose="00020600040101010101" charset="-122"/>
              <a:cs typeface="汉仪旗黑-55简" panose="00020600040101010101" charset="-128"/>
            </a:endParaRPr>
          </a:p>
        </p:txBody>
      </p:sp>
      <p:sp>
        <p:nvSpPr>
          <p:cNvPr id="6" name="椭圆 5"/>
          <p:cNvSpPr/>
          <p:nvPr>
            <p:custDataLst>
              <p:tags r:id="rId2"/>
            </p:custDataLst>
          </p:nvPr>
        </p:nvSpPr>
        <p:spPr>
          <a:xfrm>
            <a:off x="1654810" y="1699260"/>
            <a:ext cx="1976120" cy="1976120"/>
          </a:xfrm>
          <a:prstGeom prst="ellipse">
            <a:avLst/>
          </a:prstGeom>
          <a:blipFill rotWithShape="1">
            <a:blip r:embed="rId3"/>
            <a:stretch>
              <a:fillRect l="-8000" r="-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9" name="椭圆 8"/>
          <p:cNvSpPr/>
          <p:nvPr>
            <p:custDataLst>
              <p:tags r:id="rId4"/>
            </p:custDataLst>
          </p:nvPr>
        </p:nvSpPr>
        <p:spPr>
          <a:xfrm>
            <a:off x="5107940" y="1699260"/>
            <a:ext cx="1976120" cy="1976120"/>
          </a:xfrm>
          <a:prstGeom prst="ellipse">
            <a:avLst/>
          </a:prstGeom>
          <a:blipFill rotWithShape="1">
            <a:blip r:embed="rId5"/>
            <a:stretch>
              <a:fillRect l="-8000" r="-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2" name="文本框 11"/>
          <p:cNvSpPr txBox="1"/>
          <p:nvPr>
            <p:custDataLst>
              <p:tags r:id="rId6"/>
            </p:custDataLst>
          </p:nvPr>
        </p:nvSpPr>
        <p:spPr>
          <a:xfrm>
            <a:off x="5529580" y="3983355"/>
            <a:ext cx="1132840" cy="337185"/>
          </a:xfrm>
          <a:prstGeom prst="rect">
            <a:avLst/>
          </a:prstGeom>
          <a:noFill/>
        </p:spPr>
        <p:txBody>
          <a:bodyPr wrap="square" rtlCol="0">
            <a:spAutoFit/>
          </a:bodyPr>
          <a:p>
            <a:pPr algn="ctr"/>
            <a:r>
              <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原音频</a:t>
            </a:r>
            <a:endPar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endParaRPr>
          </a:p>
        </p:txBody>
      </p:sp>
      <p:sp>
        <p:nvSpPr>
          <p:cNvPr id="14" name="椭圆 13"/>
          <p:cNvSpPr/>
          <p:nvPr>
            <p:custDataLst>
              <p:tags r:id="rId7"/>
            </p:custDataLst>
          </p:nvPr>
        </p:nvSpPr>
        <p:spPr>
          <a:xfrm>
            <a:off x="8561070" y="1699260"/>
            <a:ext cx="1976120" cy="1976120"/>
          </a:xfrm>
          <a:prstGeom prst="ellipse">
            <a:avLst/>
          </a:prstGeom>
          <a:blipFill rotWithShape="1">
            <a:blip r:embed="rId8"/>
            <a:stretch>
              <a:fillRect l="-21000" t="-13000" r="-8000" b="-1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6" name="文本框 15"/>
          <p:cNvSpPr txBox="1"/>
          <p:nvPr>
            <p:custDataLst>
              <p:tags r:id="rId9"/>
            </p:custDataLst>
          </p:nvPr>
        </p:nvSpPr>
        <p:spPr>
          <a:xfrm>
            <a:off x="8982710" y="3942715"/>
            <a:ext cx="1132840" cy="337185"/>
          </a:xfrm>
          <a:prstGeom prst="rect">
            <a:avLst/>
          </a:prstGeom>
          <a:noFill/>
        </p:spPr>
        <p:txBody>
          <a:bodyPr wrap="square" rtlCol="0">
            <a:spAutoFit/>
          </a:bodyPr>
          <a:p>
            <a:pPr algn="ctr"/>
            <a:r>
              <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变声</a:t>
            </a:r>
            <a:r>
              <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后</a:t>
            </a:r>
            <a:endPar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endParaRPr>
          </a:p>
        </p:txBody>
      </p:sp>
      <p:pic>
        <p:nvPicPr>
          <p:cNvPr id="2" name="图片 1"/>
          <p:cNvPicPr>
            <a:picLocks noChangeAspect="1"/>
          </p:cNvPicPr>
          <p:nvPr/>
        </p:nvPicPr>
        <p:blipFill>
          <a:blip r:embed="rId10"/>
          <a:stretch>
            <a:fillRect/>
          </a:stretch>
        </p:blipFill>
        <p:spPr>
          <a:xfrm>
            <a:off x="1245235" y="3909695"/>
            <a:ext cx="2900045" cy="1826260"/>
          </a:xfrm>
          <a:prstGeom prst="rect">
            <a:avLst/>
          </a:prstGeom>
        </p:spPr>
      </p:pic>
      <p:pic>
        <p:nvPicPr>
          <p:cNvPr id="5" name="播报">
            <a:hlinkClick r:id="" action="ppaction://media"/>
          </p:cNvPr>
          <p:cNvPicPr/>
          <p:nvPr>
            <a:audioFile r:link="rId11"/>
            <p:extLst>
              <p:ext uri="{DAA4B4D4-6D71-4841-9C94-3DE7FCFB9230}">
                <p14:media xmlns:p14="http://schemas.microsoft.com/office/powerpoint/2010/main" r:embed="rId12"/>
              </p:ext>
            </p:extLst>
          </p:nvPr>
        </p:nvPicPr>
        <p:blipFill>
          <a:blip r:embed="rId13"/>
          <a:stretch>
            <a:fillRect/>
          </a:stretch>
        </p:blipFill>
        <p:spPr>
          <a:xfrm>
            <a:off x="6029960" y="4645025"/>
            <a:ext cx="309880" cy="309880"/>
          </a:xfrm>
          <a:prstGeom prst="rect">
            <a:avLst/>
          </a:prstGeom>
        </p:spPr>
      </p:pic>
      <p:pic>
        <p:nvPicPr>
          <p:cNvPr id="8" name="播报女">
            <a:hlinkClick r:id="" action="ppaction://media"/>
          </p:cNvPr>
          <p:cNvPicPr/>
          <p:nvPr>
            <a:audioFile r:link="rId14"/>
            <p:extLst>
              <p:ext uri="{DAA4B4D4-6D71-4841-9C94-3DE7FCFB9230}">
                <p14:media xmlns:p14="http://schemas.microsoft.com/office/powerpoint/2010/main" r:embed="rId15"/>
              </p:ext>
            </p:extLst>
          </p:nvPr>
        </p:nvPicPr>
        <p:blipFill>
          <a:blip r:embed="rId13"/>
          <a:stretch>
            <a:fillRect/>
          </a:stretch>
        </p:blipFill>
        <p:spPr>
          <a:xfrm>
            <a:off x="9124315" y="4482465"/>
            <a:ext cx="309880" cy="309880"/>
          </a:xfrm>
          <a:prstGeom prst="rect">
            <a:avLst/>
          </a:prstGeom>
        </p:spPr>
      </p:pic>
      <p:pic>
        <p:nvPicPr>
          <p:cNvPr id="15" name="播报男1">
            <a:hlinkClick r:id="" action="ppaction://media"/>
          </p:cNvPr>
          <p:cNvPicPr/>
          <p:nvPr>
            <a:audioFile r:link="rId16"/>
            <p:extLst>
              <p:ext uri="{DAA4B4D4-6D71-4841-9C94-3DE7FCFB9230}">
                <p14:media xmlns:p14="http://schemas.microsoft.com/office/powerpoint/2010/main" r:embed="rId17"/>
              </p:ext>
            </p:extLst>
          </p:nvPr>
        </p:nvPicPr>
        <p:blipFill>
          <a:blip r:embed="rId13"/>
          <a:stretch>
            <a:fillRect/>
          </a:stretch>
        </p:blipFill>
        <p:spPr>
          <a:xfrm>
            <a:off x="9124315" y="5104765"/>
            <a:ext cx="309880" cy="309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2960" fill="hold"/>
                                        <p:tgtEl>
                                          <p:spTgt spid="5"/>
                                        </p:tgtEl>
                                      </p:cBhvr>
                                    </p:cmd>
                                  </p:childTnLst>
                                </p:cTn>
                              </p:par>
                            </p:childTnLst>
                          </p:cTn>
                        </p:par>
                        <p:par>
                          <p:cTn id="7" fill="hold">
                            <p:stCondLst>
                              <p:cond delay="13000"/>
                            </p:stCondLst>
                            <p:childTnLst>
                              <p:par>
                                <p:cTn id="8" presetID="1" presetClass="mediacall" presetSubtype="0" fill="hold" nodeType="afterEffect">
                                  <p:stCondLst>
                                    <p:cond delay="0"/>
                                  </p:stCondLst>
                                  <p:childTnLst>
                                    <p:cmd type="call" cmd="playFrom(0.0)">
                                      <p:cBhvr additive="base">
                                        <p:cTn id="9" dur="9800" fill="hold"/>
                                        <p:tgtEl>
                                          <p:spTgt spid="8"/>
                                        </p:tgtEl>
                                      </p:cBhvr>
                                    </p:cmd>
                                  </p:childTnLst>
                                </p:cTn>
                              </p:par>
                            </p:childTnLst>
                          </p:cTn>
                        </p:par>
                        <p:par>
                          <p:cTn id="10" fill="hold">
                            <p:stCondLst>
                              <p:cond delay="23000"/>
                            </p:stCondLst>
                            <p:childTnLst>
                              <p:par>
                                <p:cTn id="11" presetID="1" presetClass="mediacall" presetSubtype="0" fill="hold" nodeType="afterEffect">
                                  <p:stCondLst>
                                    <p:cond delay="0"/>
                                  </p:stCondLst>
                                  <p:childTnLst>
                                    <p:cmd type="call" cmd="playFrom(0.0)">
                                      <p:cBhvr additive="base">
                                        <p:cTn id="12" dur="1199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3" fill="hold" display="1">
                  <p:stCondLst>
                    <p:cond delay="indefinite"/>
                  </p:stCondLst>
                  <p:endCondLst>
                    <p:cond evt="onStopAudio">
                      <p:tgtEl>
                        <p:sldTgt/>
                      </p:tgtEl>
                    </p:cond>
                  </p:endCondLst>
                </p:cTn>
                <p:tgtEl>
                  <p:spTgt spid="5"/>
                </p:tgtEl>
              </p:cMediaNode>
            </p:audio>
            <p:audio>
              <p:cMediaNode>
                <p:cTn id="14" fill="hold" display="1">
                  <p:stCondLst>
                    <p:cond delay="indefinite"/>
                  </p:stCondLst>
                  <p:endCondLst>
                    <p:cond evt="onStopAudio">
                      <p:tgtEl>
                        <p:sldTgt/>
                      </p:tgtEl>
                    </p:cond>
                  </p:endCondLst>
                </p:cTn>
                <p:tgtEl>
                  <p:spTgt spid="8"/>
                </p:tgtEl>
              </p:cMediaNode>
            </p:audio>
            <p:audio>
              <p:cMediaNode>
                <p:cTn id="15" fill="hold" display="1">
                  <p:stCondLst>
                    <p:cond delay="indefinite"/>
                  </p:stCondLst>
                  <p:endCondLst>
                    <p:cond evt="onStopAudio">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69665"/>
            <a:ext cx="4946015" cy="537210"/>
          </a:xfrm>
          <a:prstGeom prst="rect">
            <a:avLst/>
          </a:prstGeom>
          <a:noFill/>
        </p:spPr>
        <p:txBody>
          <a:bodyPr wrap="square" rtlCol="0">
            <a:spAutoFit/>
          </a:bodyPr>
          <a:p>
            <a:pPr algn="ctr"/>
            <a:r>
              <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THANK YOU VERY MUCH</a:t>
            </a:r>
            <a:endPar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731770"/>
            <a:ext cx="7769860" cy="937260"/>
          </a:xfrm>
          <a:prstGeom prst="rect">
            <a:avLst/>
          </a:prstGeom>
          <a:noFill/>
        </p:spPr>
        <p:txBody>
          <a:bodyPr wrap="square" rtlCol="0">
            <a:spAutoFit/>
          </a:bodyPr>
          <a:p>
            <a:pPr algn="ctr" fontAlgn="auto"/>
            <a:r>
              <a:rPr lang="zh-CN" sz="5500" dirty="0">
                <a:solidFill>
                  <a:srgbClr val="2F4275"/>
                </a:solidFill>
                <a:uFillTx/>
                <a:latin typeface="华文楷体" panose="02010600040101010101" charset="-122"/>
                <a:ea typeface="华文楷体" panose="02010600040101010101" charset="-122"/>
                <a:cs typeface="汉仪旗黑-55简" panose="00020600040101010101" charset="-122"/>
                <a:sym typeface="汉仪旗黑-55简" panose="00020600040101010101" charset="-128"/>
              </a:rPr>
              <a:t>恳请各位批评指正</a:t>
            </a:r>
            <a:endParaRPr lang="zh-CN" sz="5500" dirty="0">
              <a:solidFill>
                <a:srgbClr val="2F4275"/>
              </a:solidFill>
              <a:uFillTx/>
              <a:latin typeface="华文楷体" panose="02010600040101010101" charset="-122"/>
              <a:ea typeface="华文楷体" panose="02010600040101010101" charset="-122"/>
              <a:cs typeface="汉仪旗黑-55简" panose="00020600040101010101" charset="-122"/>
              <a:sym typeface="汉仪旗黑-55简" panose="00020600040101010101" charset="-128"/>
            </a:endParaRPr>
          </a:p>
        </p:txBody>
      </p:sp>
      <p:grpSp>
        <p:nvGrpSpPr>
          <p:cNvPr id="61" name="组合 60"/>
          <p:cNvGrpSpPr/>
          <p:nvPr/>
        </p:nvGrpSpPr>
        <p:grpSpPr>
          <a:xfrm rot="0">
            <a:off x="3083560" y="3912235"/>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0" name="椭圆 79"/>
          <p:cNvSpPr/>
          <p:nvPr/>
        </p:nvSpPr>
        <p:spPr>
          <a:xfrm>
            <a:off x="5584190" y="1517650"/>
            <a:ext cx="1024255" cy="1024255"/>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pic>
        <p:nvPicPr>
          <p:cNvPr id="79" name="图片 78" descr="博士"/>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94045" y="1757680"/>
            <a:ext cx="805180" cy="615315"/>
          </a:xfrm>
          <a:prstGeom prst="rect">
            <a:avLst/>
          </a:prstGeom>
        </p:spPr>
      </p:pic>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3"/>
          <p:cNvSpPr/>
          <p:nvPr/>
        </p:nvSpPr>
        <p:spPr>
          <a:xfrm>
            <a:off x="0" y="0"/>
            <a:ext cx="4838700" cy="2992755"/>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3906520" cy="2520315"/>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9601835" y="4957445"/>
            <a:ext cx="2590165" cy="1900555"/>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090660" y="5235575"/>
            <a:ext cx="3101340" cy="162242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2" name="文本框 11"/>
          <p:cNvSpPr txBox="1"/>
          <p:nvPr/>
        </p:nvSpPr>
        <p:spPr>
          <a:xfrm>
            <a:off x="1850390" y="3778885"/>
            <a:ext cx="2829560" cy="553085"/>
          </a:xfrm>
          <a:prstGeom prst="rect">
            <a:avLst/>
          </a:prstGeom>
          <a:noFill/>
        </p:spPr>
        <p:txBody>
          <a:bodyPr wrap="square" rtlCol="0">
            <a:spAutoFit/>
          </a:bodyPr>
          <a:p>
            <a:pPr algn="ctr"/>
            <a:r>
              <a:rPr lang="en-US" sz="3000" dirty="0">
                <a:solidFill>
                  <a:srgbClr val="2F4275"/>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rPr>
              <a:t>CONTENTS</a:t>
            </a:r>
            <a:endParaRPr lang="en-US" sz="3000" dirty="0">
              <a:solidFill>
                <a:srgbClr val="2F4275"/>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p:txBody>
      </p:sp>
      <p:sp>
        <p:nvSpPr>
          <p:cNvPr id="8" name="文本框 7"/>
          <p:cNvSpPr txBox="1"/>
          <p:nvPr/>
        </p:nvSpPr>
        <p:spPr>
          <a:xfrm>
            <a:off x="2032635" y="2527300"/>
            <a:ext cx="2464435" cy="1322070"/>
          </a:xfrm>
          <a:prstGeom prst="rect">
            <a:avLst/>
          </a:prstGeom>
          <a:noFill/>
        </p:spPr>
        <p:txBody>
          <a:bodyPr wrap="square" rtlCol="0">
            <a:spAutoFit/>
          </a:bodyPr>
          <a:p>
            <a:pPr algn="ctr"/>
            <a:r>
              <a:rPr lang="zh-CN" altLang="en-US" sz="8000" dirty="0">
                <a:solidFill>
                  <a:srgbClr val="2F4275"/>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rPr>
              <a:t>目录</a:t>
            </a:r>
            <a:endParaRPr lang="zh-CN" altLang="en-US" sz="8000" dirty="0">
              <a:solidFill>
                <a:srgbClr val="2F4275"/>
              </a:solidFill>
              <a:latin typeface="汉仪旗黑-55简" panose="00020600040101010101" charset="-128"/>
              <a:ea typeface="汉仪旗黑-55简" panose="00020600040101010101" charset="-128"/>
              <a:cs typeface="汉仪旗黑-55简" panose="00020600040101010101" charset="-128"/>
              <a:sym typeface="汉仪旗黑-55简" panose="00020600040101010101" charset="-128"/>
            </a:endParaRPr>
          </a:p>
        </p:txBody>
      </p:sp>
      <p:sp>
        <p:nvSpPr>
          <p:cNvPr id="9" name="文本框 8"/>
          <p:cNvSpPr txBox="1"/>
          <p:nvPr>
            <p:custDataLst>
              <p:tags r:id="rId1"/>
            </p:custDataLst>
          </p:nvPr>
        </p:nvSpPr>
        <p:spPr>
          <a:xfrm>
            <a:off x="6594475" y="1386840"/>
            <a:ext cx="3515995" cy="607695"/>
          </a:xfrm>
          <a:prstGeom prst="rect">
            <a:avLst/>
          </a:prstGeom>
          <a:noFill/>
        </p:spPr>
        <p:txBody>
          <a:bodyPr wrap="square" rtlCol="0">
            <a:spAutoFit/>
          </a:bodyPr>
          <a:p>
            <a:pPr algn="l">
              <a:lnSpc>
                <a:spcPct val="120000"/>
              </a:lnSpc>
            </a:pPr>
            <a:r>
              <a:rPr lang="zh-CN" sz="2800" dirty="0">
                <a:solidFill>
                  <a:srgbClr val="2F4275"/>
                </a:solidFill>
                <a:latin typeface="汉仪旗黑-55简" panose="00020600040101010101" charset="-122"/>
                <a:ea typeface="汉仪旗黑-55简" panose="00020600040101010101" charset="-122"/>
                <a:cs typeface="汉仪旗黑-55简" panose="00020600040101010101" charset="-128"/>
              </a:rPr>
              <a:t>选题背景及其意义</a:t>
            </a:r>
            <a:endParaRPr lang="zh-CN" sz="2800" dirty="0">
              <a:solidFill>
                <a:srgbClr val="2F4275"/>
              </a:solidFill>
              <a:latin typeface="汉仪旗黑-55简" panose="00020600040101010101" charset="-122"/>
              <a:ea typeface="汉仪旗黑-55简" panose="00020600040101010101" charset="-122"/>
              <a:cs typeface="汉仪旗黑-55简" panose="00020600040101010101" charset="-128"/>
            </a:endParaRPr>
          </a:p>
        </p:txBody>
      </p:sp>
      <p:sp>
        <p:nvSpPr>
          <p:cNvPr id="16" name="文本框 15"/>
          <p:cNvSpPr txBox="1"/>
          <p:nvPr>
            <p:custDataLst>
              <p:tags r:id="rId2"/>
            </p:custDataLst>
          </p:nvPr>
        </p:nvSpPr>
        <p:spPr>
          <a:xfrm>
            <a:off x="6594475" y="2527300"/>
            <a:ext cx="3515995" cy="607695"/>
          </a:xfrm>
          <a:prstGeom prst="rect">
            <a:avLst/>
          </a:prstGeom>
          <a:noFill/>
        </p:spPr>
        <p:txBody>
          <a:bodyPr wrap="square" rtlCol="0">
            <a:spAutoFit/>
          </a:bodyPr>
          <a:p>
            <a:pPr algn="l">
              <a:lnSpc>
                <a:spcPct val="120000"/>
              </a:lnSpc>
            </a:pPr>
            <a:r>
              <a:rPr lang="zh-CN" sz="2800" dirty="0">
                <a:solidFill>
                  <a:srgbClr val="2F4275"/>
                </a:solidFill>
                <a:latin typeface="汉仪旗黑-55简" panose="00020600040101010101" charset="-122"/>
                <a:ea typeface="汉仪旗黑-55简" panose="00020600040101010101" charset="-122"/>
                <a:cs typeface="汉仪旗黑-55简" panose="00020600040101010101" charset="-128"/>
              </a:rPr>
              <a:t>变声器基本原理</a:t>
            </a:r>
            <a:endParaRPr lang="zh-CN" sz="2800" dirty="0">
              <a:solidFill>
                <a:srgbClr val="2F4275"/>
              </a:solidFill>
              <a:latin typeface="汉仪旗黑-55简" panose="00020600040101010101" charset="-122"/>
              <a:ea typeface="汉仪旗黑-55简" panose="00020600040101010101" charset="-122"/>
              <a:cs typeface="汉仪旗黑-55简" panose="00020600040101010101" charset="-128"/>
            </a:endParaRPr>
          </a:p>
        </p:txBody>
      </p:sp>
      <p:sp>
        <p:nvSpPr>
          <p:cNvPr id="21" name="文本框 20"/>
          <p:cNvSpPr txBox="1"/>
          <p:nvPr>
            <p:custDataLst>
              <p:tags r:id="rId3"/>
            </p:custDataLst>
          </p:nvPr>
        </p:nvSpPr>
        <p:spPr>
          <a:xfrm>
            <a:off x="6594475" y="3724275"/>
            <a:ext cx="3515995" cy="607695"/>
          </a:xfrm>
          <a:prstGeom prst="rect">
            <a:avLst/>
          </a:prstGeom>
          <a:noFill/>
        </p:spPr>
        <p:txBody>
          <a:bodyPr wrap="square" rtlCol="0">
            <a:spAutoFit/>
          </a:bodyPr>
          <a:p>
            <a:pPr algn="l">
              <a:lnSpc>
                <a:spcPct val="120000"/>
              </a:lnSpc>
            </a:pPr>
            <a:r>
              <a:rPr lang="zh-CN" sz="2800" dirty="0">
                <a:solidFill>
                  <a:srgbClr val="2F4275"/>
                </a:solidFill>
                <a:latin typeface="汉仪旗黑-55简" panose="00020600040101010101" charset="-122"/>
                <a:ea typeface="汉仪旗黑-55简" panose="00020600040101010101" charset="-122"/>
                <a:cs typeface="汉仪旗黑-55简" panose="00020600040101010101" charset="-128"/>
              </a:rPr>
              <a:t>低通滤波器</a:t>
            </a:r>
            <a:r>
              <a:rPr lang="zh-CN" sz="2800" dirty="0">
                <a:solidFill>
                  <a:srgbClr val="2F4275"/>
                </a:solidFill>
                <a:latin typeface="汉仪旗黑-55简" panose="00020600040101010101" charset="-122"/>
                <a:ea typeface="汉仪旗黑-55简" panose="00020600040101010101" charset="-122"/>
                <a:cs typeface="汉仪旗黑-55简" panose="00020600040101010101" charset="-128"/>
              </a:rPr>
              <a:t>降噪</a:t>
            </a:r>
            <a:endParaRPr lang="zh-CN" sz="2800" dirty="0">
              <a:solidFill>
                <a:srgbClr val="2F4275"/>
              </a:solidFill>
              <a:latin typeface="汉仪旗黑-55简" panose="00020600040101010101" charset="-122"/>
              <a:ea typeface="汉仪旗黑-55简" panose="00020600040101010101" charset="-122"/>
              <a:cs typeface="汉仪旗黑-55简" panose="00020600040101010101" charset="-128"/>
            </a:endParaRPr>
          </a:p>
        </p:txBody>
      </p:sp>
      <p:sp>
        <p:nvSpPr>
          <p:cNvPr id="26" name="文本框 25"/>
          <p:cNvSpPr txBox="1"/>
          <p:nvPr>
            <p:custDataLst>
              <p:tags r:id="rId4"/>
            </p:custDataLst>
          </p:nvPr>
        </p:nvSpPr>
        <p:spPr>
          <a:xfrm>
            <a:off x="6594475" y="4957445"/>
            <a:ext cx="3515995" cy="607695"/>
          </a:xfrm>
          <a:prstGeom prst="rect">
            <a:avLst/>
          </a:prstGeom>
          <a:noFill/>
        </p:spPr>
        <p:txBody>
          <a:bodyPr wrap="square" rtlCol="0">
            <a:spAutoFit/>
          </a:bodyPr>
          <a:p>
            <a:pPr algn="l">
              <a:lnSpc>
                <a:spcPct val="120000"/>
              </a:lnSpc>
            </a:pPr>
            <a:r>
              <a:rPr lang="zh-CN" sz="2800" dirty="0">
                <a:solidFill>
                  <a:srgbClr val="2F4275"/>
                </a:solidFill>
                <a:latin typeface="汉仪旗黑-55简" panose="00020600040101010101" charset="-122"/>
                <a:ea typeface="汉仪旗黑-55简" panose="00020600040101010101" charset="-122"/>
                <a:cs typeface="汉仪旗黑-55简" panose="00020600040101010101" charset="-128"/>
              </a:rPr>
              <a:t>成果</a:t>
            </a:r>
            <a:r>
              <a:rPr lang="zh-CN" sz="2800" dirty="0">
                <a:solidFill>
                  <a:srgbClr val="2F4275"/>
                </a:solidFill>
                <a:latin typeface="汉仪旗黑-55简" panose="00020600040101010101" charset="-122"/>
                <a:ea typeface="汉仪旗黑-55简" panose="00020600040101010101" charset="-122"/>
                <a:cs typeface="汉仪旗黑-55简" panose="00020600040101010101" charset="-128"/>
              </a:rPr>
              <a:t>展示</a:t>
            </a:r>
            <a:endParaRPr lang="zh-CN" sz="2800" dirty="0">
              <a:solidFill>
                <a:srgbClr val="2F4275"/>
              </a:solidFill>
              <a:latin typeface="汉仪旗黑-55简" panose="00020600040101010101" charset="-122"/>
              <a:ea typeface="汉仪旗黑-55简" panose="00020600040101010101" charset="-122"/>
              <a:cs typeface="汉仪旗黑-55简" panose="00020600040101010101" charset="-128"/>
            </a:endParaRPr>
          </a:p>
        </p:txBody>
      </p:sp>
      <p:sp>
        <p:nvSpPr>
          <p:cNvPr id="14" name="菱形 13"/>
          <p:cNvSpPr/>
          <p:nvPr>
            <p:custDataLst>
              <p:tags r:id="rId5"/>
            </p:custDataLst>
          </p:nvPr>
        </p:nvSpPr>
        <p:spPr>
          <a:xfrm>
            <a:off x="5640070" y="1268095"/>
            <a:ext cx="777240" cy="77724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8" name="文本框 27"/>
          <p:cNvSpPr txBox="1"/>
          <p:nvPr>
            <p:custDataLst>
              <p:tags r:id="rId6"/>
            </p:custDataLst>
          </p:nvPr>
        </p:nvSpPr>
        <p:spPr>
          <a:xfrm>
            <a:off x="5640070" y="1336675"/>
            <a:ext cx="751205" cy="607695"/>
          </a:xfrm>
          <a:prstGeom prst="rect">
            <a:avLst/>
          </a:prstGeom>
          <a:noFill/>
        </p:spPr>
        <p:txBody>
          <a:bodyPr wrap="square" rtlCol="0">
            <a:spAutoFit/>
          </a:bodyPr>
          <a:p>
            <a:pPr algn="ctr">
              <a:lnSpc>
                <a:spcPct val="120000"/>
              </a:lnSpc>
            </a:pPr>
            <a:r>
              <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01</a:t>
            </a:r>
            <a:endPar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
        <p:nvSpPr>
          <p:cNvPr id="25" name="菱形 24"/>
          <p:cNvSpPr/>
          <p:nvPr>
            <p:custDataLst>
              <p:tags r:id="rId7"/>
            </p:custDataLst>
          </p:nvPr>
        </p:nvSpPr>
        <p:spPr>
          <a:xfrm>
            <a:off x="5640070" y="2451735"/>
            <a:ext cx="777240" cy="77724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0" name="文本框 29"/>
          <p:cNvSpPr txBox="1"/>
          <p:nvPr>
            <p:custDataLst>
              <p:tags r:id="rId8"/>
            </p:custDataLst>
          </p:nvPr>
        </p:nvSpPr>
        <p:spPr>
          <a:xfrm>
            <a:off x="5640070" y="2520315"/>
            <a:ext cx="751205" cy="607695"/>
          </a:xfrm>
          <a:prstGeom prst="rect">
            <a:avLst/>
          </a:prstGeom>
          <a:noFill/>
        </p:spPr>
        <p:txBody>
          <a:bodyPr wrap="square" rtlCol="0">
            <a:spAutoFit/>
          </a:bodyPr>
          <a:p>
            <a:pPr algn="ctr">
              <a:lnSpc>
                <a:spcPct val="120000"/>
              </a:lnSpc>
            </a:pPr>
            <a:r>
              <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02</a:t>
            </a:r>
            <a:endPar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
        <p:nvSpPr>
          <p:cNvPr id="32" name="菱形 31"/>
          <p:cNvSpPr/>
          <p:nvPr>
            <p:custDataLst>
              <p:tags r:id="rId9"/>
            </p:custDataLst>
          </p:nvPr>
        </p:nvSpPr>
        <p:spPr>
          <a:xfrm>
            <a:off x="5640070" y="3655695"/>
            <a:ext cx="777240" cy="77724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3" name="文本框 32"/>
          <p:cNvSpPr txBox="1"/>
          <p:nvPr>
            <p:custDataLst>
              <p:tags r:id="rId10"/>
            </p:custDataLst>
          </p:nvPr>
        </p:nvSpPr>
        <p:spPr>
          <a:xfrm>
            <a:off x="5640070" y="3724275"/>
            <a:ext cx="751205" cy="607695"/>
          </a:xfrm>
          <a:prstGeom prst="rect">
            <a:avLst/>
          </a:prstGeom>
          <a:noFill/>
        </p:spPr>
        <p:txBody>
          <a:bodyPr wrap="square" rtlCol="0">
            <a:spAutoFit/>
          </a:bodyPr>
          <a:p>
            <a:pPr algn="ctr">
              <a:lnSpc>
                <a:spcPct val="120000"/>
              </a:lnSpc>
            </a:pPr>
            <a:r>
              <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03</a:t>
            </a:r>
            <a:endPar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
        <p:nvSpPr>
          <p:cNvPr id="35" name="菱形 34"/>
          <p:cNvSpPr/>
          <p:nvPr>
            <p:custDataLst>
              <p:tags r:id="rId11"/>
            </p:custDataLst>
          </p:nvPr>
        </p:nvSpPr>
        <p:spPr>
          <a:xfrm>
            <a:off x="5640070" y="4888865"/>
            <a:ext cx="777240" cy="77724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6" name="文本框 35"/>
          <p:cNvSpPr txBox="1"/>
          <p:nvPr>
            <p:custDataLst>
              <p:tags r:id="rId12"/>
            </p:custDataLst>
          </p:nvPr>
        </p:nvSpPr>
        <p:spPr>
          <a:xfrm>
            <a:off x="5640070" y="4957445"/>
            <a:ext cx="751205" cy="607695"/>
          </a:xfrm>
          <a:prstGeom prst="rect">
            <a:avLst/>
          </a:prstGeom>
          <a:noFill/>
        </p:spPr>
        <p:txBody>
          <a:bodyPr wrap="square" rtlCol="0">
            <a:spAutoFit/>
          </a:bodyPr>
          <a:p>
            <a:pPr algn="ctr">
              <a:lnSpc>
                <a:spcPct val="120000"/>
              </a:lnSpc>
            </a:pPr>
            <a:r>
              <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04</a:t>
            </a:r>
            <a:endParaRPr lang="en-US" altLang="zh-CN" sz="28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20770"/>
            <a:ext cx="4946015" cy="537210"/>
          </a:xfrm>
          <a:prstGeom prst="rect">
            <a:avLst/>
          </a:prstGeom>
          <a:noFill/>
        </p:spPr>
        <p:txBody>
          <a:bodyPr wrap="square" rtlCol="0">
            <a:spAutoFit/>
          </a:bodyPr>
          <a:p>
            <a:pPr algn="ctr"/>
            <a:r>
              <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GRADUATION DEFENSE</a:t>
            </a:r>
            <a:endPar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682875"/>
            <a:ext cx="7769860" cy="937260"/>
          </a:xfrm>
          <a:prstGeom prst="rect">
            <a:avLst/>
          </a:prstGeom>
          <a:noFill/>
        </p:spPr>
        <p:txBody>
          <a:bodyPr wrap="square" rtlCol="0">
            <a:spAutoFit/>
          </a:bodyPr>
          <a:p>
            <a:pPr algn="ctr" fontAlgn="auto"/>
            <a:r>
              <a:rPr lang="zh-CN" sz="5500"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rPr>
              <a:t>选题背景及其意义</a:t>
            </a:r>
            <a:endParaRPr lang="zh-CN" sz="5500" b="1" dirty="0">
              <a:solidFill>
                <a:srgbClr val="2F4275"/>
              </a:solidFill>
              <a:uFillTx/>
              <a:latin typeface="汉仪旗黑-55简" panose="00020600040101010101" charset="-128"/>
              <a:ea typeface="汉仪旗黑-55简" panose="00020600040101010101" charset="-128"/>
              <a:cs typeface="汉仪旗黑-55简" panose="00020600040101010101" charset="-122"/>
              <a:sym typeface="汉仪旗黑-55简" panose="00020600040101010101" charset="-128"/>
            </a:endParaRPr>
          </a:p>
        </p:txBody>
      </p:sp>
      <p:grpSp>
        <p:nvGrpSpPr>
          <p:cNvPr id="61" name="组合 60"/>
          <p:cNvGrpSpPr/>
          <p:nvPr/>
        </p:nvGrpSpPr>
        <p:grpSpPr>
          <a:xfrm rot="0">
            <a:off x="3083560" y="3863340"/>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4" name="菱形 13"/>
          <p:cNvSpPr/>
          <p:nvPr/>
        </p:nvSpPr>
        <p:spPr>
          <a:xfrm>
            <a:off x="5555615" y="1508760"/>
            <a:ext cx="1080770" cy="108077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8" name="文本框 27"/>
          <p:cNvSpPr txBox="1"/>
          <p:nvPr/>
        </p:nvSpPr>
        <p:spPr>
          <a:xfrm>
            <a:off x="5573713" y="1619250"/>
            <a:ext cx="1044575" cy="755650"/>
          </a:xfrm>
          <a:prstGeom prst="rect">
            <a:avLst/>
          </a:prstGeom>
          <a:noFill/>
        </p:spPr>
        <p:txBody>
          <a:bodyPr wrap="square" rtlCol="0">
            <a:spAutoFit/>
          </a:bodyPr>
          <a:p>
            <a:pPr algn="ctr">
              <a:lnSpc>
                <a:spcPct val="120000"/>
              </a:lnSpc>
            </a:pPr>
            <a:r>
              <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01</a:t>
            </a:r>
            <a:endPar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pic>
        <p:nvPicPr>
          <p:cNvPr id="3" name="图片 2"/>
          <p:cNvPicPr>
            <a:picLocks noChangeAspect="1"/>
          </p:cNvPicPr>
          <p:nvPr/>
        </p:nvPicPr>
        <p:blipFill>
          <a:blip r:embed="rId2">
            <a:alphaModFix amt="20000"/>
          </a:blip>
          <a:stretch>
            <a:fillRect/>
          </a:stretch>
        </p:blipFill>
        <p:spPr>
          <a:xfrm>
            <a:off x="61595" y="0"/>
            <a:ext cx="12185650" cy="6858000"/>
          </a:xfrm>
          <a:prstGeom prst="rect">
            <a:avLst/>
          </a:prstGeom>
        </p:spPr>
      </p:pic>
      <p:sp>
        <p:nvSpPr>
          <p:cNvPr id="6" name="文本框 5"/>
          <p:cNvSpPr txBox="1"/>
          <p:nvPr/>
        </p:nvSpPr>
        <p:spPr>
          <a:xfrm>
            <a:off x="4338003" y="76835"/>
            <a:ext cx="3515995" cy="607695"/>
          </a:xfrm>
          <a:prstGeom prst="rect">
            <a:avLst/>
          </a:prstGeom>
          <a:noFill/>
        </p:spPr>
        <p:txBody>
          <a:bodyPr wrap="square" rtlCol="0">
            <a:spAutoFit/>
          </a:bodyPr>
          <a:p>
            <a:pPr algn="ctr">
              <a:lnSpc>
                <a:spcPct val="120000"/>
              </a:lnSpc>
            </a:pPr>
            <a:r>
              <a:rPr lang="zh-CN" sz="2800" dirty="0">
                <a:solidFill>
                  <a:srgbClr val="202733"/>
                </a:solidFill>
                <a:latin typeface="汉仪旗黑-55简" panose="00020600040101010101" charset="-122"/>
                <a:ea typeface="汉仪旗黑-55简" panose="00020600040101010101" charset="-122"/>
                <a:cs typeface="汉仪旗黑-55简" panose="00020600040101010101" charset="-128"/>
              </a:rPr>
              <a:t>选题背景及其意义</a:t>
            </a:r>
            <a:endParaRPr lang="zh-CN" sz="2800" dirty="0">
              <a:solidFill>
                <a:srgbClr val="202733"/>
              </a:solidFill>
              <a:latin typeface="汉仪旗黑-55简" panose="00020600040101010101" charset="-122"/>
              <a:ea typeface="汉仪旗黑-55简" panose="00020600040101010101" charset="-122"/>
              <a:cs typeface="汉仪旗黑-55简" panose="00020600040101010101" charset="-128"/>
            </a:endParaRPr>
          </a:p>
        </p:txBody>
      </p:sp>
      <p:sp>
        <p:nvSpPr>
          <p:cNvPr id="18" name="文本框 17"/>
          <p:cNvSpPr txBox="1"/>
          <p:nvPr/>
        </p:nvSpPr>
        <p:spPr>
          <a:xfrm>
            <a:off x="4338003" y="541655"/>
            <a:ext cx="3515995" cy="330835"/>
          </a:xfrm>
          <a:prstGeom prst="rect">
            <a:avLst/>
          </a:prstGeom>
          <a:noFill/>
        </p:spPr>
        <p:txBody>
          <a:bodyPr wrap="square" rtlCol="0">
            <a:spAutoFit/>
          </a:bodyPr>
          <a:p>
            <a:pPr algn="ctr">
              <a:lnSpc>
                <a:spcPct val="120000"/>
              </a:lnSpc>
            </a:pPr>
            <a:r>
              <a:rPr lang="zh-CN" sz="1300" dirty="0">
                <a:solidFill>
                  <a:srgbClr val="202733"/>
                </a:solidFill>
                <a:latin typeface="汉仪旗黑-55简" panose="00020600040101010101" charset="-122"/>
                <a:ea typeface="汉仪旗黑-55简" panose="00020600040101010101" charset="-122"/>
                <a:cs typeface="汉仪旗黑-55简" panose="00020600040101010101" charset="-128"/>
              </a:rPr>
              <a:t>Background and significance of the topic</a:t>
            </a:r>
            <a:endParaRPr lang="zh-CN" sz="1300" dirty="0">
              <a:solidFill>
                <a:srgbClr val="202733"/>
              </a:solidFill>
              <a:latin typeface="汉仪旗黑-55简" panose="00020600040101010101" charset="-122"/>
              <a:ea typeface="汉仪旗黑-55简" panose="00020600040101010101" charset="-122"/>
              <a:cs typeface="汉仪旗黑-55简" panose="00020600040101010101" charset="-128"/>
            </a:endParaRPr>
          </a:p>
        </p:txBody>
      </p:sp>
      <p:sp>
        <p:nvSpPr>
          <p:cNvPr id="10" name="圆角矩形 9"/>
          <p:cNvSpPr/>
          <p:nvPr>
            <p:custDataLst>
              <p:tags r:id="rId3"/>
            </p:custDataLst>
          </p:nvPr>
        </p:nvSpPr>
        <p:spPr>
          <a:xfrm>
            <a:off x="1682115" y="1696720"/>
            <a:ext cx="2655570" cy="3464560"/>
          </a:xfrm>
          <a:prstGeom prst="roundRect">
            <a:avLst>
              <a:gd name="adj" fmla="val 9221"/>
            </a:avLst>
          </a:prstGeom>
          <a:noFill/>
          <a:ln>
            <a:solidFill>
              <a:srgbClr val="2F427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9" name="文本框 38"/>
          <p:cNvSpPr txBox="1"/>
          <p:nvPr>
            <p:custDataLst>
              <p:tags r:id="rId4"/>
            </p:custDataLst>
          </p:nvPr>
        </p:nvSpPr>
        <p:spPr>
          <a:xfrm>
            <a:off x="1999615" y="3009900"/>
            <a:ext cx="1795780" cy="337185"/>
          </a:xfrm>
          <a:prstGeom prst="rect">
            <a:avLst/>
          </a:prstGeom>
          <a:noFill/>
        </p:spPr>
        <p:txBody>
          <a:bodyPr wrap="square" rtlCol="0">
            <a:spAutoFit/>
          </a:bodyPr>
          <a:p>
            <a:pPr algn="ctr"/>
            <a:r>
              <a:rPr lang="zh-CN" altLang="en-US" sz="1600" dirty="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2"/>
              </a:rPr>
              <a:t>为什么是变声器</a:t>
            </a:r>
            <a:r>
              <a:rPr lang="en-US" altLang="zh-CN" sz="1600" dirty="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2"/>
              </a:rPr>
              <a:t>1</a:t>
            </a:r>
            <a:endParaRPr lang="en-US" altLang="zh-CN" sz="1600" dirty="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2"/>
            </a:endParaRPr>
          </a:p>
        </p:txBody>
      </p:sp>
      <p:sp>
        <p:nvSpPr>
          <p:cNvPr id="15" name="椭圆 14"/>
          <p:cNvSpPr/>
          <p:nvPr>
            <p:custDataLst>
              <p:tags r:id="rId5"/>
            </p:custDataLst>
          </p:nvPr>
        </p:nvSpPr>
        <p:spPr>
          <a:xfrm>
            <a:off x="2478405" y="2089785"/>
            <a:ext cx="838200" cy="838200"/>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37" name="圆角矩形 36"/>
          <p:cNvSpPr/>
          <p:nvPr>
            <p:custDataLst>
              <p:tags r:id="rId6"/>
            </p:custDataLst>
          </p:nvPr>
        </p:nvSpPr>
        <p:spPr>
          <a:xfrm>
            <a:off x="8079105" y="1696720"/>
            <a:ext cx="2430780" cy="3465195"/>
          </a:xfrm>
          <a:prstGeom prst="roundRect">
            <a:avLst>
              <a:gd name="adj" fmla="val 9221"/>
            </a:avLst>
          </a:prstGeom>
          <a:noFill/>
          <a:ln>
            <a:solidFill>
              <a:srgbClr val="2F427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0" name="文本框 39" descr="7b0a20202020227461726765744d6f64756c65223a20226b6f6e6c696e65666f6e7473220a7d0a"/>
          <p:cNvSpPr txBox="1"/>
          <p:nvPr>
            <p:custDataLst>
              <p:tags r:id="rId7"/>
            </p:custDataLst>
          </p:nvPr>
        </p:nvSpPr>
        <p:spPr>
          <a:xfrm>
            <a:off x="8178800" y="3181350"/>
            <a:ext cx="2232025" cy="1980565"/>
          </a:xfrm>
          <a:prstGeom prst="rect">
            <a:avLst/>
          </a:prstGeom>
          <a:noFill/>
        </p:spPr>
        <p:txBody>
          <a:bodyPr wrap="square" rtlCol="0">
            <a:spAutoFit/>
          </a:bodyPr>
          <a:p>
            <a:pPr algn="ctr" fontAlgn="auto">
              <a:lnSpc>
                <a:spcPct val="135000"/>
              </a:lnSpc>
              <a:spcBef>
                <a:spcPts val="0"/>
              </a:spcBef>
              <a:spcAft>
                <a:spcPts val="0"/>
              </a:spcAft>
            </a:pPr>
            <a:r>
              <a:rPr sz="13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sym typeface="汉仪旗黑-55简" panose="00020600040101010101" charset="-128"/>
              </a:rPr>
              <a:t>变声器在通信软件和社交媒体平台中广泛应用，用户可以通过改变声音来保护隐私、进行娱乐或创建个性化的音频内容。</a:t>
            </a:r>
            <a:endParaRPr sz="13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sym typeface="汉仪旗黑-55简" panose="00020600040101010101" charset="-128"/>
            </a:endParaRPr>
          </a:p>
          <a:p>
            <a:pPr algn="ctr" fontAlgn="auto">
              <a:lnSpc>
                <a:spcPct val="135000"/>
              </a:lnSpc>
              <a:spcBef>
                <a:spcPts val="0"/>
              </a:spcBef>
              <a:spcAft>
                <a:spcPts val="0"/>
              </a:spcAft>
            </a:pPr>
            <a:r>
              <a:rPr sz="13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sym typeface="汉仪旗黑-55简" panose="00020600040101010101" charset="-128"/>
              </a:rPr>
              <a:t>噪声过滤在电话通信、视频会议等场景中至关重要，能够提高通话质量和用户体验。</a:t>
            </a:r>
            <a:endParaRPr sz="13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sym typeface="汉仪旗黑-55简" panose="00020600040101010101" charset="-128"/>
            </a:endParaRPr>
          </a:p>
        </p:txBody>
      </p:sp>
      <p:sp>
        <p:nvSpPr>
          <p:cNvPr id="41" name="文本框 40"/>
          <p:cNvSpPr txBox="1"/>
          <p:nvPr>
            <p:custDataLst>
              <p:tags r:id="rId8"/>
            </p:custDataLst>
          </p:nvPr>
        </p:nvSpPr>
        <p:spPr>
          <a:xfrm>
            <a:off x="8728075" y="2927985"/>
            <a:ext cx="1132840" cy="337185"/>
          </a:xfrm>
          <a:prstGeom prst="rect">
            <a:avLst/>
          </a:prstGeom>
          <a:noFill/>
        </p:spPr>
        <p:txBody>
          <a:bodyPr wrap="square" rtlCol="0">
            <a:spAutoFit/>
          </a:bodyPr>
          <a:p>
            <a:pPr algn="ctr"/>
            <a:r>
              <a:rPr lang="zh-CN" altLang="en-US" sz="1600" dirty="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sym typeface="汉仪旗黑-55简" panose="00020600040101010101" charset="-122"/>
              </a:rPr>
              <a:t>选题意义</a:t>
            </a:r>
            <a:endParaRPr lang="zh-CN" altLang="en-US" sz="1600" dirty="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sym typeface="汉仪旗黑-55简" panose="00020600040101010101" charset="-122"/>
            </a:endParaRPr>
          </a:p>
        </p:txBody>
      </p:sp>
      <p:sp>
        <p:nvSpPr>
          <p:cNvPr id="42" name="椭圆 41"/>
          <p:cNvSpPr/>
          <p:nvPr>
            <p:custDataLst>
              <p:tags r:id="rId9"/>
            </p:custDataLst>
          </p:nvPr>
        </p:nvSpPr>
        <p:spPr>
          <a:xfrm>
            <a:off x="8875395" y="2089785"/>
            <a:ext cx="838200" cy="838200"/>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pic>
        <p:nvPicPr>
          <p:cNvPr id="44" name="图形 23"/>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2652078" y="2263458"/>
            <a:ext cx="490855" cy="490855"/>
          </a:xfrm>
          <a:prstGeom prst="rect">
            <a:avLst/>
          </a:prstGeom>
        </p:spPr>
      </p:pic>
      <p:pic>
        <p:nvPicPr>
          <p:cNvPr id="46" name="图形 26"/>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9038590" y="2252980"/>
            <a:ext cx="511810" cy="511810"/>
          </a:xfrm>
          <a:prstGeom prst="rect">
            <a:avLst/>
          </a:prstGeom>
        </p:spPr>
      </p:pic>
      <p:sp>
        <p:nvSpPr>
          <p:cNvPr id="2" name="文本框 1"/>
          <p:cNvSpPr txBox="1"/>
          <p:nvPr>
            <p:custDataLst>
              <p:tags r:id="rId16"/>
            </p:custDataLst>
          </p:nvPr>
        </p:nvSpPr>
        <p:spPr>
          <a:xfrm>
            <a:off x="1863090" y="3429000"/>
            <a:ext cx="2368550" cy="1341755"/>
          </a:xfrm>
          <a:prstGeom prst="rect">
            <a:avLst/>
          </a:prstGeom>
          <a:noFill/>
        </p:spPr>
        <p:txBody>
          <a:bodyPr wrap="square" rtlCol="0">
            <a:noAutofit/>
          </a:bodyPr>
          <a:p>
            <a:r>
              <a:rPr sz="16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rPr>
              <a:t>对很多人来说，幼年时期都将变声视为一种神奇的魔力。就像《名侦探柯南》手中的万能变声蝴蝶结，</a:t>
            </a:r>
            <a:r>
              <a:rPr lang="zh-CN" sz="16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rPr>
              <a:t>我们</a:t>
            </a:r>
            <a:r>
              <a:rPr sz="16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rPr>
              <a:t>对此憧憬许久。</a:t>
            </a:r>
            <a:endParaRPr sz="16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endParaRPr>
          </a:p>
        </p:txBody>
      </p:sp>
      <p:sp>
        <p:nvSpPr>
          <p:cNvPr id="4" name="圆角矩形 3"/>
          <p:cNvSpPr/>
          <p:nvPr>
            <p:custDataLst>
              <p:tags r:id="rId17"/>
            </p:custDataLst>
          </p:nvPr>
        </p:nvSpPr>
        <p:spPr>
          <a:xfrm>
            <a:off x="4944110" y="1696720"/>
            <a:ext cx="2655570" cy="3464560"/>
          </a:xfrm>
          <a:prstGeom prst="roundRect">
            <a:avLst>
              <a:gd name="adj" fmla="val 9221"/>
            </a:avLst>
          </a:prstGeom>
          <a:noFill/>
          <a:ln>
            <a:solidFill>
              <a:srgbClr val="2F4275"/>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8" name="椭圆 7"/>
          <p:cNvSpPr/>
          <p:nvPr>
            <p:custDataLst>
              <p:tags r:id="rId18"/>
            </p:custDataLst>
          </p:nvPr>
        </p:nvSpPr>
        <p:spPr>
          <a:xfrm>
            <a:off x="5789295" y="2089785"/>
            <a:ext cx="838200" cy="838200"/>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pic>
        <p:nvPicPr>
          <p:cNvPr id="45" name="图形 25"/>
          <p:cNvPicPr>
            <a:picLocks noChangeAspect="1"/>
          </p:cNvPicPr>
          <p:nvPr>
            <p:custDataLst>
              <p:tags r:id="rId19"/>
            </p:custDataLst>
          </p:nvPr>
        </p:nvPicPr>
        <p:blipFill>
          <a:blip r:embed="rId20">
            <a:extLst>
              <a:ext uri="{96DAC541-7B7A-43D3-8B79-37D633B846F1}">
                <asvg:svgBlip xmlns:asvg="http://schemas.microsoft.com/office/drawing/2016/SVG/main" r:embed="rId21"/>
              </a:ext>
            </a:extLst>
          </a:blip>
          <a:stretch>
            <a:fillRect/>
          </a:stretch>
        </p:blipFill>
        <p:spPr>
          <a:xfrm>
            <a:off x="6011228" y="2252663"/>
            <a:ext cx="490855" cy="490855"/>
          </a:xfrm>
          <a:prstGeom prst="rect">
            <a:avLst/>
          </a:prstGeom>
        </p:spPr>
      </p:pic>
      <p:sp>
        <p:nvSpPr>
          <p:cNvPr id="9" name="文本框 8"/>
          <p:cNvSpPr txBox="1"/>
          <p:nvPr>
            <p:custDataLst>
              <p:tags r:id="rId22"/>
            </p:custDataLst>
          </p:nvPr>
        </p:nvSpPr>
        <p:spPr>
          <a:xfrm>
            <a:off x="5051425" y="3329940"/>
            <a:ext cx="2411730" cy="1710690"/>
          </a:xfrm>
          <a:prstGeom prst="rect">
            <a:avLst/>
          </a:prstGeom>
          <a:noFill/>
        </p:spPr>
        <p:txBody>
          <a:bodyPr wrap="square" rtlCol="0">
            <a:spAutoFit/>
          </a:bodyPr>
          <a:p>
            <a:pPr algn="ctr">
              <a:lnSpc>
                <a:spcPct val="135000"/>
              </a:lnSpc>
              <a:spcBef>
                <a:spcPts val="0"/>
              </a:spcBef>
              <a:spcAft>
                <a:spcPts val="0"/>
              </a:spcAft>
              <a:buClrTx/>
              <a:buSzTx/>
              <a:buNone/>
            </a:pPr>
            <a:r>
              <a:rPr sz="13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rPr>
              <a:t>采访过经常使用变声器进行视频配音和直播的人，得到的普遍反馈是效果不好，声音效果失真。在尝试了市面上常见的变声软件后，我</a:t>
            </a:r>
            <a:r>
              <a:rPr lang="zh-CN" sz="13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rPr>
              <a:t>们</a:t>
            </a:r>
            <a:r>
              <a:rPr sz="13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rPr>
              <a:t>认为对变声器做进一步的探讨和研究是很有必要的</a:t>
            </a:r>
            <a:endParaRPr sz="1300" spc="-10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endParaRPr>
          </a:p>
        </p:txBody>
      </p:sp>
      <p:sp>
        <p:nvSpPr>
          <p:cNvPr id="12" name="文本框 11"/>
          <p:cNvSpPr txBox="1"/>
          <p:nvPr>
            <p:custDataLst>
              <p:tags r:id="rId23"/>
            </p:custDataLst>
          </p:nvPr>
        </p:nvSpPr>
        <p:spPr>
          <a:xfrm>
            <a:off x="5359400" y="2927985"/>
            <a:ext cx="1795780" cy="337185"/>
          </a:xfrm>
          <a:prstGeom prst="rect">
            <a:avLst/>
          </a:prstGeom>
          <a:noFill/>
        </p:spPr>
        <p:txBody>
          <a:bodyPr wrap="square" rtlCol="0">
            <a:spAutoFit/>
          </a:bodyPr>
          <a:p>
            <a:pPr algn="ctr"/>
            <a:r>
              <a:rPr lang="zh-CN" altLang="en-US" sz="1600" dirty="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2"/>
              </a:rPr>
              <a:t>为什么是变声器</a:t>
            </a:r>
            <a:r>
              <a:rPr lang="en-US" altLang="zh-CN" sz="1600" dirty="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2"/>
              </a:rPr>
              <a:t>2</a:t>
            </a:r>
            <a:endParaRPr lang="en-US" altLang="zh-CN" sz="1600" dirty="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2"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randombar(horizontal)">
                                      <p:cBhvr>
                                        <p:cTn id="39" dur="500"/>
                                        <p:tgtEl>
                                          <p:spTgt spid="42"/>
                                        </p:tgtEl>
                                      </p:cBhvr>
                                    </p:animEffect>
                                  </p:childTnLst>
                                </p:cTn>
                              </p:par>
                              <p:par>
                                <p:cTn id="40" presetID="14" presetClass="entr" presetSubtype="1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randombar(horizontal)">
                                      <p:cBhvr>
                                        <p:cTn id="42" dur="500"/>
                                        <p:tgtEl>
                                          <p:spTgt spid="46"/>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randombar(horizontal)">
                                      <p:cBhvr>
                                        <p:cTn id="45" dur="500"/>
                                        <p:tgtEl>
                                          <p:spTgt spid="37"/>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randombar(horizontal)">
                                      <p:cBhvr>
                                        <p:cTn id="48" dur="500"/>
                                        <p:tgtEl>
                                          <p:spTgt spid="41"/>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randombar(horizontal)">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5" grpId="0" animBg="1"/>
      <p:bldP spid="39" grpId="0"/>
      <p:bldP spid="2" grpId="0"/>
      <p:bldP spid="8" grpId="0" animBg="1"/>
      <p:bldP spid="4" grpId="0" animBg="1"/>
      <p:bldP spid="12" grpId="0"/>
      <p:bldP spid="9" grpId="0"/>
      <p:bldP spid="42" grpId="0" animBg="1"/>
      <p:bldP spid="37" grpId="0" animBg="1"/>
      <p:bldP spid="41"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20770"/>
            <a:ext cx="4946015" cy="537210"/>
          </a:xfrm>
          <a:prstGeom prst="rect">
            <a:avLst/>
          </a:prstGeom>
          <a:noFill/>
        </p:spPr>
        <p:txBody>
          <a:bodyPr wrap="square" rtlCol="0">
            <a:spAutoFit/>
          </a:bodyPr>
          <a:p>
            <a:pPr algn="ctr"/>
            <a:r>
              <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GRADUATION DEFENSE</a:t>
            </a:r>
            <a:endPar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682875"/>
            <a:ext cx="7769860" cy="937260"/>
          </a:xfrm>
          <a:prstGeom prst="rect">
            <a:avLst/>
          </a:prstGeom>
          <a:noFill/>
        </p:spPr>
        <p:txBody>
          <a:bodyPr wrap="square" rtlCol="0">
            <a:spAutoFit/>
          </a:bodyPr>
          <a:p>
            <a:pPr algn="ctr" fontAlgn="auto"/>
            <a:r>
              <a:rPr lang="zh-CN" sz="5500" dirty="0">
                <a:solidFill>
                  <a:srgbClr val="2F4275"/>
                </a:solidFill>
                <a:uFillTx/>
                <a:latin typeface="华文楷体" panose="02010600040101010101" charset="-122"/>
                <a:ea typeface="华文楷体" panose="02010600040101010101" charset="-122"/>
                <a:cs typeface="汉仪旗黑-55简" panose="00020600040101010101" charset="-122"/>
                <a:sym typeface="汉仪旗黑-55简" panose="00020600040101010101" charset="-128"/>
              </a:rPr>
              <a:t>变声器基本原理</a:t>
            </a:r>
            <a:endParaRPr lang="zh-CN" sz="5500" dirty="0">
              <a:solidFill>
                <a:srgbClr val="2F4275"/>
              </a:solidFill>
              <a:uFillTx/>
              <a:latin typeface="华文楷体" panose="02010600040101010101" charset="-122"/>
              <a:ea typeface="华文楷体" panose="02010600040101010101" charset="-122"/>
              <a:cs typeface="汉仪旗黑-55简" panose="00020600040101010101" charset="-122"/>
              <a:sym typeface="汉仪旗黑-55简" panose="00020600040101010101" charset="-128"/>
            </a:endParaRPr>
          </a:p>
        </p:txBody>
      </p:sp>
      <p:grpSp>
        <p:nvGrpSpPr>
          <p:cNvPr id="61" name="组合 60"/>
          <p:cNvGrpSpPr/>
          <p:nvPr/>
        </p:nvGrpSpPr>
        <p:grpSpPr>
          <a:xfrm rot="0">
            <a:off x="3083560" y="3863340"/>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4" name="菱形 13"/>
          <p:cNvSpPr/>
          <p:nvPr/>
        </p:nvSpPr>
        <p:spPr>
          <a:xfrm>
            <a:off x="5555615" y="1508760"/>
            <a:ext cx="1080770" cy="108077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8" name="文本框 27"/>
          <p:cNvSpPr txBox="1"/>
          <p:nvPr/>
        </p:nvSpPr>
        <p:spPr>
          <a:xfrm>
            <a:off x="5573713" y="1619250"/>
            <a:ext cx="1044575" cy="755650"/>
          </a:xfrm>
          <a:prstGeom prst="rect">
            <a:avLst/>
          </a:prstGeom>
          <a:noFill/>
        </p:spPr>
        <p:txBody>
          <a:bodyPr wrap="square" rtlCol="0">
            <a:spAutoFit/>
          </a:bodyPr>
          <a:p>
            <a:pPr algn="ctr">
              <a:lnSpc>
                <a:spcPct val="120000"/>
              </a:lnSpc>
            </a:pPr>
            <a:r>
              <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02</a:t>
            </a:r>
            <a:endPar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4" name="文本框 3"/>
          <p:cNvSpPr txBox="1"/>
          <p:nvPr/>
        </p:nvSpPr>
        <p:spPr>
          <a:xfrm>
            <a:off x="4338003" y="335915"/>
            <a:ext cx="3515995" cy="607695"/>
          </a:xfrm>
          <a:prstGeom prst="rect">
            <a:avLst/>
          </a:prstGeom>
          <a:noFill/>
        </p:spPr>
        <p:txBody>
          <a:bodyPr wrap="square" rtlCol="0">
            <a:spAutoFit/>
          </a:bodyPr>
          <a:p>
            <a:pPr algn="ctr">
              <a:lnSpc>
                <a:spcPct val="120000"/>
              </a:lnSpc>
              <a:buClrTx/>
              <a:buSzTx/>
              <a:buFontTx/>
            </a:pPr>
            <a:r>
              <a:rPr lang="en-US" sz="28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      </a:t>
            </a:r>
            <a:r>
              <a:rPr lang="zh-CN" sz="2800" dirty="0">
                <a:solidFill>
                  <a:srgbClr val="2F4275"/>
                </a:solidFill>
                <a:uFillTx/>
                <a:latin typeface="华文楷体" panose="02010600040101010101" charset="-122"/>
                <a:ea typeface="华文楷体" panose="02010600040101010101" charset="-122"/>
                <a:cs typeface="汉仪旗黑-55简" panose="00020600040101010101" charset="-122"/>
                <a:sym typeface="汉仪旗黑-55简" panose="00020600040101010101" charset="-122"/>
              </a:rPr>
              <a:t>声音和音频</a:t>
            </a:r>
            <a:endParaRPr lang="zh-CN" sz="2800" dirty="0">
              <a:solidFill>
                <a:srgbClr val="2F4275"/>
              </a:solidFill>
              <a:uFillTx/>
              <a:latin typeface="华文楷体" panose="02010600040101010101" charset="-122"/>
              <a:ea typeface="华文楷体" panose="02010600040101010101" charset="-122"/>
              <a:cs typeface="汉仪旗黑-55简" panose="00020600040101010101" charset="-122"/>
            </a:endParaRPr>
          </a:p>
        </p:txBody>
      </p:sp>
      <p:sp>
        <p:nvSpPr>
          <p:cNvPr id="13" name="椭圆 12"/>
          <p:cNvSpPr/>
          <p:nvPr>
            <p:custDataLst>
              <p:tags r:id="rId2"/>
            </p:custDataLst>
          </p:nvPr>
        </p:nvSpPr>
        <p:spPr>
          <a:xfrm>
            <a:off x="1282065" y="1720850"/>
            <a:ext cx="722630" cy="722630"/>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6" name="文本框 45" descr="7b0a20202020227461726765744d6f64756c65223a20226b6f6e6c696e65666f6e7473220a7d0a"/>
          <p:cNvSpPr txBox="1"/>
          <p:nvPr>
            <p:custDataLst>
              <p:tags r:id="rId3"/>
            </p:custDataLst>
          </p:nvPr>
        </p:nvSpPr>
        <p:spPr>
          <a:xfrm>
            <a:off x="2119630" y="1919605"/>
            <a:ext cx="3963035" cy="3335655"/>
          </a:xfrm>
          <a:prstGeom prst="rect">
            <a:avLst/>
          </a:prstGeom>
          <a:noFill/>
        </p:spPr>
        <p:txBody>
          <a:bodyPr wrap="square" rtlCol="0">
            <a:spAutoFit/>
          </a:bodyPr>
          <a:p>
            <a:pPr algn="l">
              <a:lnSpc>
                <a:spcPct val="120000"/>
              </a:lnSpc>
              <a:spcBef>
                <a:spcPts val="0"/>
              </a:spcBef>
              <a:spcAft>
                <a:spcPts val="0"/>
              </a:spcAft>
            </a:pP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声音作为一种由振动而产生的机械波，本身就是一个连续的时间信号，而其主要由以下三个属性来衡量：</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a:p>
            <a:pPr algn="l">
              <a:lnSpc>
                <a:spcPct val="120000"/>
              </a:lnSpc>
              <a:spcBef>
                <a:spcPts val="0"/>
              </a:spcBef>
              <a:spcAft>
                <a:spcPts val="0"/>
              </a:spcAft>
            </a:pPr>
            <a:r>
              <a:rPr sz="1600" b="1"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响度</a:t>
            </a: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：人主观上感觉声音大小的来源；由振幅和人离声源的距离决定，振幅越大响度越大，人和声源的距离越小，响度越大 (源于声波在传播过程中的衰减)</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a:p>
            <a:pPr algn="l">
              <a:lnSpc>
                <a:spcPct val="120000"/>
              </a:lnSpc>
              <a:spcBef>
                <a:spcPts val="0"/>
              </a:spcBef>
              <a:spcAft>
                <a:spcPts val="0"/>
              </a:spcAft>
            </a:pPr>
            <a:r>
              <a:rPr sz="1600" b="1"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音调</a:t>
            </a: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：声音的高低；由频率决定，频率越高音调越高</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a:p>
            <a:pPr algn="l">
              <a:lnSpc>
                <a:spcPct val="120000"/>
              </a:lnSpc>
              <a:spcBef>
                <a:spcPts val="0"/>
              </a:spcBef>
              <a:spcAft>
                <a:spcPts val="0"/>
              </a:spcAft>
            </a:pPr>
            <a:r>
              <a:rPr sz="1600" b="1"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音色</a:t>
            </a: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：声音的特性，由发声物体本身材料，结构决定 (表征为时域信号的不同波形)</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p:txBody>
      </p:sp>
      <p:sp>
        <p:nvSpPr>
          <p:cNvPr id="16" name="椭圆 15"/>
          <p:cNvSpPr/>
          <p:nvPr>
            <p:custDataLst>
              <p:tags r:id="rId4"/>
            </p:custDataLst>
          </p:nvPr>
        </p:nvSpPr>
        <p:spPr>
          <a:xfrm>
            <a:off x="6388100" y="1720850"/>
            <a:ext cx="722630" cy="722630"/>
          </a:xfrm>
          <a:prstGeom prst="ellipse">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17" name="文本框 16" descr="7b0a20202020227461726765744d6f64756c65223a20226b6f6e6c696e65666f6e7473220a7d0a"/>
          <p:cNvSpPr txBox="1"/>
          <p:nvPr>
            <p:custDataLst>
              <p:tags r:id="rId5"/>
            </p:custDataLst>
          </p:nvPr>
        </p:nvSpPr>
        <p:spPr>
          <a:xfrm>
            <a:off x="7225665" y="1919605"/>
            <a:ext cx="3963035" cy="4165600"/>
          </a:xfrm>
          <a:prstGeom prst="rect">
            <a:avLst/>
          </a:prstGeom>
          <a:noFill/>
        </p:spPr>
        <p:txBody>
          <a:bodyPr wrap="square" rtlCol="0">
            <a:spAutoFit/>
          </a:bodyPr>
          <a:p>
            <a:pPr algn="l">
              <a:lnSpc>
                <a:spcPct val="120000"/>
              </a:lnSpc>
              <a:spcBef>
                <a:spcPts val="0"/>
              </a:spcBef>
              <a:spcAft>
                <a:spcPts val="0"/>
              </a:spcAft>
              <a:buClrTx/>
              <a:buSzTx/>
              <a:buNone/>
            </a:pP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计算机中的数字音频的存储方式被称之为 PCM（脉冲编码调制），声音的高低变换被转化为一系列高低电平的二进制编码。在此过程中有三个主要反映其特征的参数：采样率、通道数和位深：</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a:p>
            <a:pPr algn="l">
              <a:lnSpc>
                <a:spcPct val="120000"/>
              </a:lnSpc>
              <a:spcBef>
                <a:spcPts val="0"/>
              </a:spcBef>
              <a:spcAft>
                <a:spcPts val="0"/>
              </a:spcAft>
              <a:buClrTx/>
              <a:buSzTx/>
              <a:buNone/>
            </a:pPr>
            <a:r>
              <a:rPr sz="1600" b="1"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采样率</a:t>
            </a: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：即每秒采样的次数，单位为 Hz</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a:p>
            <a:pPr algn="l">
              <a:lnSpc>
                <a:spcPct val="120000"/>
              </a:lnSpc>
              <a:spcBef>
                <a:spcPts val="0"/>
              </a:spcBef>
              <a:spcAft>
                <a:spcPts val="0"/>
              </a:spcAft>
              <a:buClrTx/>
              <a:buSzTx/>
              <a:buNone/>
            </a:pPr>
            <a:r>
              <a:rPr sz="1600" b="1"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通道数</a:t>
            </a: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：也就是音轨数。由于自然界许多声音的混叠将会导致计算处理的困难，而如果又要重现出富有层次感的丰富声音效果，我们就需要使用到更多的通道（音轨）</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a:p>
            <a:pPr algn="l">
              <a:lnSpc>
                <a:spcPct val="120000"/>
              </a:lnSpc>
              <a:spcBef>
                <a:spcPts val="0"/>
              </a:spcBef>
              <a:spcAft>
                <a:spcPts val="0"/>
              </a:spcAft>
              <a:buClrTx/>
              <a:buSzTx/>
              <a:buNone/>
            </a:pPr>
            <a:r>
              <a:rPr sz="1600" b="1"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位深</a:t>
            </a: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：直观反映了声音的振幅范围。利用计算机常见的补码编码一个幅度的分度范围从而显示对不同振幅的模拟。</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a:p>
            <a:pPr algn="l">
              <a:lnSpc>
                <a:spcPct val="120000"/>
              </a:lnSpc>
              <a:spcBef>
                <a:spcPts val="0"/>
              </a:spcBef>
              <a:spcAft>
                <a:spcPts val="0"/>
              </a:spcAft>
            </a:pPr>
            <a:endParaRPr sz="1300" spc="-10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19" name="文本框 18"/>
          <p:cNvSpPr txBox="1"/>
          <p:nvPr>
            <p:custDataLst>
              <p:tags r:id="rId6"/>
            </p:custDataLst>
          </p:nvPr>
        </p:nvSpPr>
        <p:spPr>
          <a:xfrm>
            <a:off x="7225665" y="1626235"/>
            <a:ext cx="1132840" cy="337185"/>
          </a:xfrm>
          <a:prstGeom prst="rect">
            <a:avLst/>
          </a:prstGeom>
          <a:noFill/>
        </p:spPr>
        <p:txBody>
          <a:bodyPr wrap="square" rtlCol="0">
            <a:spAutoFit/>
          </a:bodyPr>
          <a:p>
            <a:pPr algn="l"/>
            <a:r>
              <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音频</a:t>
            </a:r>
            <a:endPar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endParaRPr>
          </a:p>
        </p:txBody>
      </p:sp>
      <p:pic>
        <p:nvPicPr>
          <p:cNvPr id="68" name="图片 67" descr="archive-paper-glyph-48"/>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6578918" y="1911668"/>
            <a:ext cx="340995" cy="340995"/>
          </a:xfrm>
          <a:prstGeom prst="rect">
            <a:avLst/>
          </a:prstGeom>
        </p:spPr>
      </p:pic>
      <p:pic>
        <p:nvPicPr>
          <p:cNvPr id="73" name="图片 72" descr="image-glyph-16"/>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474788" y="1913573"/>
            <a:ext cx="337185" cy="337185"/>
          </a:xfrm>
          <a:prstGeom prst="rect">
            <a:avLst/>
          </a:prstGeom>
        </p:spPr>
      </p:pic>
      <p:sp>
        <p:nvSpPr>
          <p:cNvPr id="3" name="文本框 2"/>
          <p:cNvSpPr txBox="1"/>
          <p:nvPr>
            <p:custDataLst>
              <p:tags r:id="rId13"/>
            </p:custDataLst>
          </p:nvPr>
        </p:nvSpPr>
        <p:spPr>
          <a:xfrm>
            <a:off x="2199640" y="1626235"/>
            <a:ext cx="1132840" cy="337185"/>
          </a:xfrm>
          <a:prstGeom prst="rect">
            <a:avLst/>
          </a:prstGeom>
          <a:noFill/>
        </p:spPr>
        <p:txBody>
          <a:bodyPr wrap="square" rtlCol="0">
            <a:spAutoFit/>
          </a:bodyPr>
          <a:p>
            <a:pPr algn="l"/>
            <a:r>
              <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rPr>
              <a:t>声音</a:t>
            </a:r>
            <a:endParaRPr lang="zh-CN" altLang="en-US" sz="1600" dirty="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randombar(horizontal)">
                                      <p:cBhvr>
                                        <p:cTn id="13" dur="500"/>
                                        <p:tgtEl>
                                          <p:spTgt spid="7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inVertical)">
                                      <p:cBhvr>
                                        <p:cTn id="20" dur="500"/>
                                        <p:tgtEl>
                                          <p:spTgt spid="1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Vertic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 grpId="0"/>
      <p:bldP spid="13" grpId="0" animBg="1"/>
      <p:bldP spid="16" grpId="0" animBg="1"/>
      <p:bldP spid="17"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4" name="文本框 3"/>
          <p:cNvSpPr txBox="1"/>
          <p:nvPr/>
        </p:nvSpPr>
        <p:spPr>
          <a:xfrm>
            <a:off x="4267200" y="300355"/>
            <a:ext cx="4623435" cy="607695"/>
          </a:xfrm>
          <a:prstGeom prst="rect">
            <a:avLst/>
          </a:prstGeom>
          <a:noFill/>
        </p:spPr>
        <p:txBody>
          <a:bodyPr wrap="square" rtlCol="0">
            <a:spAutoFit/>
          </a:bodyPr>
          <a:p>
            <a:pPr algn="ctr">
              <a:lnSpc>
                <a:spcPct val="120000"/>
              </a:lnSpc>
            </a:pPr>
            <a:r>
              <a:rPr lang="zh-CN" sz="2800" dirty="0">
                <a:solidFill>
                  <a:srgbClr val="2F4275"/>
                </a:solidFill>
                <a:uFillTx/>
                <a:latin typeface="华文楷体" panose="02010600040101010101" charset="-122"/>
                <a:ea typeface="华文楷体" panose="02010600040101010101" charset="-122"/>
                <a:cs typeface="汉仪旗黑-55简" panose="00020600040101010101" charset="-122"/>
              </a:rPr>
              <a:t>不同声音之间基本特征差异</a:t>
            </a:r>
            <a:endParaRPr lang="zh-CN" sz="2800" dirty="0">
              <a:solidFill>
                <a:srgbClr val="202733"/>
              </a:solidFill>
              <a:latin typeface="华文楷体" panose="02010600040101010101" charset="-122"/>
              <a:ea typeface="华文楷体" panose="02010600040101010101" charset="-122"/>
              <a:cs typeface="汉仪旗黑-55简" panose="00020600040101010101" charset="-128"/>
            </a:endParaRPr>
          </a:p>
        </p:txBody>
      </p:sp>
      <p:sp>
        <p:nvSpPr>
          <p:cNvPr id="6" name="文本框 5" descr="7b0a20202020227461726765744d6f64756c65223a20226b6f6e6c696e65666f6e7473220a7d0a"/>
          <p:cNvSpPr txBox="1"/>
          <p:nvPr>
            <p:custDataLst>
              <p:tags r:id="rId2"/>
            </p:custDataLst>
          </p:nvPr>
        </p:nvSpPr>
        <p:spPr>
          <a:xfrm>
            <a:off x="1254760" y="1254125"/>
            <a:ext cx="8760460" cy="990600"/>
          </a:xfrm>
          <a:prstGeom prst="rect">
            <a:avLst/>
          </a:prstGeom>
          <a:noFill/>
        </p:spPr>
        <p:txBody>
          <a:bodyPr wrap="square" rtlCol="0">
            <a:spAutoFit/>
          </a:bodyPr>
          <a:p>
            <a:pPr algn="ctr" fontAlgn="auto">
              <a:lnSpc>
                <a:spcPct val="130000"/>
              </a:lnSpc>
              <a:spcBef>
                <a:spcPts val="0"/>
              </a:spcBef>
              <a:spcAft>
                <a:spcPts val="0"/>
              </a:spcAft>
            </a:pP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常见的 wav文件，采样率一般就是 44100Hz，量化的范围在 16bit附近。为了实现不同声音的转换，我们先来观察一下对于普通的单音，男性和女性发声在时域上的不同：</a:t>
            </a:r>
            <a:endParaRPr sz="1300" spc="-10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a:p>
            <a:pPr algn="ctr" fontAlgn="auto">
              <a:lnSpc>
                <a:spcPct val="130000"/>
              </a:lnSpc>
              <a:spcBef>
                <a:spcPts val="0"/>
              </a:spcBef>
              <a:spcAft>
                <a:spcPts val="0"/>
              </a:spcAft>
            </a:pPr>
            <a:endParaRPr sz="1300" spc="-100">
              <a:solidFill>
                <a:schemeClr val="tx1">
                  <a:lumMod val="75000"/>
                  <a:lumOff val="25000"/>
                </a:schemeClr>
              </a:solidFill>
              <a:uFillTx/>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pic>
        <p:nvPicPr>
          <p:cNvPr id="8" name="图片 7"/>
          <p:cNvPicPr>
            <a:picLocks noChangeAspect="1"/>
          </p:cNvPicPr>
          <p:nvPr/>
        </p:nvPicPr>
        <p:blipFill>
          <a:blip r:embed="rId3"/>
          <a:stretch>
            <a:fillRect/>
          </a:stretch>
        </p:blipFill>
        <p:spPr>
          <a:xfrm>
            <a:off x="1330960" y="4147820"/>
            <a:ext cx="9234805" cy="1557655"/>
          </a:xfrm>
          <a:prstGeom prst="rect">
            <a:avLst/>
          </a:prstGeom>
        </p:spPr>
      </p:pic>
      <p:pic>
        <p:nvPicPr>
          <p:cNvPr id="14" name="图片 13"/>
          <p:cNvPicPr>
            <a:picLocks noChangeAspect="1"/>
          </p:cNvPicPr>
          <p:nvPr/>
        </p:nvPicPr>
        <p:blipFill>
          <a:blip r:embed="rId4"/>
          <a:stretch>
            <a:fillRect/>
          </a:stretch>
        </p:blipFill>
        <p:spPr>
          <a:xfrm>
            <a:off x="1699260" y="2053590"/>
            <a:ext cx="7766685" cy="948690"/>
          </a:xfrm>
          <a:prstGeom prst="rect">
            <a:avLst/>
          </a:prstGeom>
        </p:spPr>
      </p:pic>
      <p:pic>
        <p:nvPicPr>
          <p:cNvPr id="19" name="图片 18"/>
          <p:cNvPicPr>
            <a:picLocks noChangeAspect="1"/>
          </p:cNvPicPr>
          <p:nvPr/>
        </p:nvPicPr>
        <p:blipFill>
          <a:blip r:embed="rId5"/>
          <a:stretch>
            <a:fillRect/>
          </a:stretch>
        </p:blipFill>
        <p:spPr>
          <a:xfrm>
            <a:off x="1699260" y="3037205"/>
            <a:ext cx="7766685" cy="923290"/>
          </a:xfrm>
          <a:prstGeom prst="rect">
            <a:avLst/>
          </a:prstGeom>
        </p:spPr>
      </p:pic>
      <p:sp>
        <p:nvSpPr>
          <p:cNvPr id="20" name="文本框 19"/>
          <p:cNvSpPr txBox="1"/>
          <p:nvPr/>
        </p:nvSpPr>
        <p:spPr>
          <a:xfrm>
            <a:off x="9779635" y="2295525"/>
            <a:ext cx="4064000" cy="368300"/>
          </a:xfrm>
          <a:prstGeom prst="rect">
            <a:avLst/>
          </a:prstGeom>
          <a:noFill/>
        </p:spPr>
        <p:txBody>
          <a:bodyPr wrap="square" rtlCol="0">
            <a:spAutoFit/>
          </a:bodyPr>
          <a:p>
            <a:r>
              <a:rPr lang="zh-CN" altLang="en-US"/>
              <a:t>男声</a:t>
            </a:r>
            <a:r>
              <a:rPr lang="en-US" altLang="zh-CN"/>
              <a:t>‘</a:t>
            </a:r>
            <a:r>
              <a:rPr lang="zh-CN" altLang="en-US"/>
              <a:t>哈</a:t>
            </a:r>
            <a:r>
              <a:rPr lang="en-US" altLang="zh-CN"/>
              <a:t>’</a:t>
            </a:r>
            <a:endParaRPr lang="en-US" altLang="zh-CN"/>
          </a:p>
        </p:txBody>
      </p:sp>
      <p:sp>
        <p:nvSpPr>
          <p:cNvPr id="21" name="文本框 20"/>
          <p:cNvSpPr txBox="1"/>
          <p:nvPr/>
        </p:nvSpPr>
        <p:spPr>
          <a:xfrm>
            <a:off x="9779635" y="3244850"/>
            <a:ext cx="4064000" cy="368300"/>
          </a:xfrm>
          <a:prstGeom prst="rect">
            <a:avLst/>
          </a:prstGeom>
          <a:noFill/>
        </p:spPr>
        <p:txBody>
          <a:bodyPr wrap="square" rtlCol="0">
            <a:spAutoFit/>
          </a:bodyPr>
          <a:p>
            <a:r>
              <a:rPr lang="zh-CN" altLang="en-US"/>
              <a:t>女声</a:t>
            </a:r>
            <a:r>
              <a:rPr lang="en-US" altLang="zh-CN"/>
              <a:t>‘</a:t>
            </a:r>
            <a:r>
              <a:rPr lang="zh-CN" altLang="en-US"/>
              <a:t>哈</a:t>
            </a:r>
            <a:r>
              <a:rPr lang="en-US" altLang="zh-CN"/>
              <a:t>’</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500" fill="hold">
                                          <p:stCondLst>
                                            <p:cond delay="0"/>
                                          </p:stCondLst>
                                        </p:cTn>
                                        <p:tgtEl>
                                          <p:spTgt spid="8"/>
                                        </p:tgtEl>
                                        <p:attrNameLst>
                                          <p:attrName>style.visibility</p:attrName>
                                        </p:attrNameLst>
                                      </p:cBhvr>
                                      <p:to>
                                        <p:strVal val="visible"/>
                                      </p:to>
                                    </p:set>
                                    <p:animEffect transition="in" filter="wheel(1)">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任意多边形 10"/>
          <p:cNvSpPr/>
          <p:nvPr/>
        </p:nvSpPr>
        <p:spPr>
          <a:xfrm>
            <a:off x="0" y="0"/>
            <a:ext cx="3332480" cy="215011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9434195" y="5414645"/>
            <a:ext cx="2757805" cy="1443355"/>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AEBC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pic>
        <p:nvPicPr>
          <p:cNvPr id="7" name="图片 6" descr="ppt尺寸11"/>
          <p:cNvPicPr>
            <a:picLocks noChangeAspect="1"/>
          </p:cNvPicPr>
          <p:nvPr/>
        </p:nvPicPr>
        <p:blipFill>
          <a:blip r:embed="rId1"/>
          <a:stretch>
            <a:fillRect/>
          </a:stretch>
        </p:blipFill>
        <p:spPr>
          <a:xfrm>
            <a:off x="1905" y="0"/>
            <a:ext cx="12188190" cy="6858000"/>
          </a:xfrm>
          <a:prstGeom prst="rect">
            <a:avLst/>
          </a:prstGeom>
        </p:spPr>
      </p:pic>
      <p:sp>
        <p:nvSpPr>
          <p:cNvPr id="4" name="文本框 3"/>
          <p:cNvSpPr txBox="1"/>
          <p:nvPr/>
        </p:nvSpPr>
        <p:spPr>
          <a:xfrm>
            <a:off x="4338003" y="76835"/>
            <a:ext cx="3515995" cy="607695"/>
          </a:xfrm>
          <a:prstGeom prst="rect">
            <a:avLst/>
          </a:prstGeom>
          <a:noFill/>
        </p:spPr>
        <p:txBody>
          <a:bodyPr wrap="square" rtlCol="0">
            <a:spAutoFit/>
          </a:bodyPr>
          <a:p>
            <a:pPr algn="ctr">
              <a:lnSpc>
                <a:spcPct val="120000"/>
              </a:lnSpc>
            </a:pPr>
            <a:r>
              <a:rPr lang="zh-CN" sz="2800" dirty="0">
                <a:solidFill>
                  <a:srgbClr val="2F4275"/>
                </a:solidFill>
                <a:uFillTx/>
                <a:latin typeface="华文楷体" panose="02010600040101010101" charset="-122"/>
                <a:ea typeface="华文楷体" panose="02010600040101010101" charset="-122"/>
                <a:cs typeface="汉仪旗黑-55简" panose="00020600040101010101" charset="-122"/>
                <a:sym typeface="汉仪旗黑-55简" panose="00020600040101010101" charset="-128"/>
              </a:rPr>
              <a:t>变声器基本原理</a:t>
            </a:r>
            <a:endParaRPr lang="zh-CN" sz="2800" dirty="0">
              <a:solidFill>
                <a:srgbClr val="202733"/>
              </a:solidFill>
              <a:latin typeface="华文楷体" panose="02010600040101010101" charset="-122"/>
              <a:ea typeface="华文楷体" panose="02010600040101010101" charset="-122"/>
              <a:cs typeface="汉仪旗黑-55简" panose="00020600040101010101" charset="-128"/>
            </a:endParaRPr>
          </a:p>
        </p:txBody>
      </p:sp>
      <p:sp>
        <p:nvSpPr>
          <p:cNvPr id="29" name="椭圆 28"/>
          <p:cNvSpPr/>
          <p:nvPr>
            <p:custDataLst>
              <p:tags r:id="rId2"/>
            </p:custDataLst>
          </p:nvPr>
        </p:nvSpPr>
        <p:spPr>
          <a:xfrm>
            <a:off x="5496560" y="2853055"/>
            <a:ext cx="1197610" cy="119824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2" name="剪去单角的矩形 21"/>
          <p:cNvSpPr/>
          <p:nvPr>
            <p:custDataLst>
              <p:tags r:id="rId3"/>
            </p:custDataLst>
          </p:nvPr>
        </p:nvSpPr>
        <p:spPr>
          <a:xfrm>
            <a:off x="6134735" y="2279015"/>
            <a:ext cx="1132205" cy="1132840"/>
          </a:xfrm>
          <a:prstGeom prst="snip1Rect">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3" name="剪去单角的矩形 22"/>
          <p:cNvSpPr/>
          <p:nvPr>
            <p:custDataLst>
              <p:tags r:id="rId4"/>
            </p:custDataLst>
          </p:nvPr>
        </p:nvSpPr>
        <p:spPr>
          <a:xfrm flipH="1">
            <a:off x="4924425" y="2279015"/>
            <a:ext cx="1132205" cy="1132840"/>
          </a:xfrm>
          <a:prstGeom prst="snip1Rect">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6" name="剪去单角的矩形 25"/>
          <p:cNvSpPr/>
          <p:nvPr>
            <p:custDataLst>
              <p:tags r:id="rId5"/>
            </p:custDataLst>
          </p:nvPr>
        </p:nvSpPr>
        <p:spPr>
          <a:xfrm flipV="1">
            <a:off x="6134735" y="3493135"/>
            <a:ext cx="1132205" cy="1132840"/>
          </a:xfrm>
          <a:prstGeom prst="snip1Rect">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7" name="剪去单角的矩形 26"/>
          <p:cNvSpPr/>
          <p:nvPr>
            <p:custDataLst>
              <p:tags r:id="rId6"/>
            </p:custDataLst>
          </p:nvPr>
        </p:nvSpPr>
        <p:spPr>
          <a:xfrm flipH="1" flipV="1">
            <a:off x="4924425" y="3493135"/>
            <a:ext cx="1132205" cy="1132840"/>
          </a:xfrm>
          <a:prstGeom prst="snip1Rect">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43" name="文本框 42" descr="7b0a20202020227461726765744d6f64756c65223a20226b6f6e6c696e65666f6e7473220a7d0a"/>
          <p:cNvSpPr txBox="1"/>
          <p:nvPr>
            <p:custDataLst>
              <p:tags r:id="rId7"/>
            </p:custDataLst>
          </p:nvPr>
        </p:nvSpPr>
        <p:spPr>
          <a:xfrm>
            <a:off x="1285240" y="1823085"/>
            <a:ext cx="3437890" cy="1271270"/>
          </a:xfrm>
          <a:prstGeom prst="rect">
            <a:avLst/>
          </a:prstGeom>
          <a:noFill/>
        </p:spPr>
        <p:txBody>
          <a:bodyPr wrap="square" rtlCol="0">
            <a:spAutoFit/>
          </a:bodyPr>
          <a:p>
            <a:pPr algn="r">
              <a:lnSpc>
                <a:spcPct val="120000"/>
              </a:lnSpc>
              <a:spcBef>
                <a:spcPts val="0"/>
              </a:spcBef>
              <a:spcAft>
                <a:spcPts val="0"/>
              </a:spcAft>
            </a:pP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人声的信号大致可以被看做为一个平稳的周期信号。根据上文所说，在 44100Hz的采样频率下，我们可以选择的分析帧长度可以计算得到：</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p:txBody>
      </p:sp>
      <p:sp>
        <p:nvSpPr>
          <p:cNvPr id="74" name="文本框 73"/>
          <p:cNvSpPr txBox="1"/>
          <p:nvPr>
            <p:custDataLst>
              <p:tags r:id="rId8"/>
            </p:custDataLst>
          </p:nvPr>
        </p:nvSpPr>
        <p:spPr>
          <a:xfrm>
            <a:off x="1996440" y="1323340"/>
            <a:ext cx="2828290" cy="368300"/>
          </a:xfrm>
          <a:prstGeom prst="rect">
            <a:avLst/>
          </a:prstGeom>
          <a:noFill/>
        </p:spPr>
        <p:txBody>
          <a:bodyPr wrap="square" rtlCol="0">
            <a:spAutoFit/>
          </a:bodyPr>
          <a:p>
            <a:pPr algn="r"/>
            <a:r>
              <a:rPr dirty="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sym typeface="汉仪旗黑-55简" panose="00020600040101010101" charset="-122"/>
              </a:rPr>
              <a:t>离散傅里叶频域分析问题</a:t>
            </a:r>
            <a:endParaRPr dirty="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sym typeface="汉仪旗黑-55简" panose="00020600040101010101" charset="-122"/>
            </a:endParaRPr>
          </a:p>
        </p:txBody>
      </p:sp>
      <p:sp>
        <p:nvSpPr>
          <p:cNvPr id="75" name="文本框 74" descr="7b0a20202020227461726765744d6f64756c65223a20226b6f6e6c696e65666f6e7473220a7d0a"/>
          <p:cNvSpPr txBox="1"/>
          <p:nvPr>
            <p:custDataLst>
              <p:tags r:id="rId9"/>
            </p:custDataLst>
          </p:nvPr>
        </p:nvSpPr>
        <p:spPr>
          <a:xfrm>
            <a:off x="1640840" y="4455795"/>
            <a:ext cx="3123565" cy="681355"/>
          </a:xfrm>
          <a:prstGeom prst="rect">
            <a:avLst/>
          </a:prstGeom>
          <a:noFill/>
        </p:spPr>
        <p:txBody>
          <a:bodyPr wrap="square" rtlCol="0">
            <a:spAutoFit/>
          </a:bodyPr>
          <a:p>
            <a:pPr algn="r">
              <a:lnSpc>
                <a:spcPct val="120000"/>
              </a:lnSpc>
              <a:spcBef>
                <a:spcPts val="0"/>
              </a:spcBef>
              <a:spcAft>
                <a:spcPts val="0"/>
              </a:spcAft>
            </a:pPr>
            <a:r>
              <a:rPr lang="zh-CN"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因此，</a:t>
            </a: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我们选取 1024作为帧长来进行下一步的分析。</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p:txBody>
      </p:sp>
      <p:sp>
        <p:nvSpPr>
          <p:cNvPr id="46" name="文本框 45" descr="7b0a20202020227461726765744d6f64756c65223a20226b6f6e6c696e65666f6e7473220a7d0a"/>
          <p:cNvSpPr txBox="1"/>
          <p:nvPr>
            <p:custDataLst>
              <p:tags r:id="rId10"/>
            </p:custDataLst>
          </p:nvPr>
        </p:nvSpPr>
        <p:spPr>
          <a:xfrm>
            <a:off x="7614285" y="1823085"/>
            <a:ext cx="3437890" cy="2745740"/>
          </a:xfrm>
          <a:prstGeom prst="rect">
            <a:avLst/>
          </a:prstGeom>
          <a:noFill/>
        </p:spPr>
        <p:txBody>
          <a:bodyPr wrap="square" rtlCol="0">
            <a:spAutoFit/>
          </a:bodyPr>
          <a:p>
            <a:pPr algn="l">
              <a:lnSpc>
                <a:spcPct val="120000"/>
              </a:lnSpc>
              <a:spcBef>
                <a:spcPts val="0"/>
              </a:spcBef>
              <a:spcAft>
                <a:spcPts val="0"/>
              </a:spcAft>
            </a:pP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考虑到男女声的音调本身的差异，第一个直观的操作就是进行变调</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a:p>
            <a:pPr algn="l">
              <a:lnSpc>
                <a:spcPct val="120000"/>
              </a:lnSpc>
              <a:spcBef>
                <a:spcPts val="0"/>
              </a:spcBef>
              <a:spcAft>
                <a:spcPts val="0"/>
              </a:spcAft>
            </a:pP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采样率重采样：通过增添或删去部分采样点来实现</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a:p>
            <a:pPr algn="l">
              <a:lnSpc>
                <a:spcPct val="120000"/>
              </a:lnSpc>
              <a:spcBef>
                <a:spcPts val="0"/>
              </a:spcBef>
              <a:spcAft>
                <a:spcPts val="0"/>
              </a:spcAft>
            </a:pPr>
            <a:r>
              <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rPr>
              <a:t>在进行了频率的升高后，为了解决由第一步带来的声音长度变化问题，我们需要进行时域压缩或者延拓——完成时域的时长修正（TSM：Time-scale modification）</a:t>
            </a:r>
            <a:endParaRPr sz="1600" spc="-100">
              <a:solidFill>
                <a:schemeClr val="tx1">
                  <a:lumMod val="75000"/>
                  <a:lumOff val="25000"/>
                </a:schemeClr>
              </a:solidFill>
              <a:uFillTx/>
              <a:latin typeface="华文楷体" panose="02010600040101010101" charset="-122"/>
              <a:ea typeface="华文楷体" panose="02010600040101010101" charset="-122"/>
              <a:cs typeface="华文楷体" panose="02010600040101010101" charset="-122"/>
              <a:sym typeface="汉仪旗黑-55简" panose="00020600040101010101" charset="-128"/>
            </a:endParaRPr>
          </a:p>
        </p:txBody>
      </p:sp>
      <p:sp>
        <p:nvSpPr>
          <p:cNvPr id="47" name="文本框 46"/>
          <p:cNvSpPr txBox="1"/>
          <p:nvPr>
            <p:custDataLst>
              <p:tags r:id="rId11"/>
            </p:custDataLst>
          </p:nvPr>
        </p:nvSpPr>
        <p:spPr>
          <a:xfrm>
            <a:off x="7571105" y="1354455"/>
            <a:ext cx="1132840" cy="368300"/>
          </a:xfrm>
          <a:prstGeom prst="rect">
            <a:avLst/>
          </a:prstGeom>
          <a:noFill/>
        </p:spPr>
        <p:txBody>
          <a:bodyPr wrap="square" rtlCol="0">
            <a:spAutoFit/>
          </a:bodyPr>
          <a:p>
            <a:pPr algn="l"/>
            <a:r>
              <a:rPr lang="zh-CN" altLang="en-US" dirty="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sym typeface="汉仪旗黑-55简" panose="00020600040101010101" charset="-122"/>
              </a:rPr>
              <a:t>频域操作</a:t>
            </a:r>
            <a:endParaRPr lang="zh-CN" altLang="en-US" dirty="0">
              <a:solidFill>
                <a:schemeClr val="tx1">
                  <a:lumMod val="75000"/>
                  <a:lumOff val="25000"/>
                </a:schemeClr>
              </a:solidFill>
              <a:uFillTx/>
              <a:latin typeface="华文楷体" panose="02010600040101010101" charset="-122"/>
              <a:ea typeface="华文楷体" panose="02010600040101010101" charset="-122"/>
              <a:cs typeface="汉仪旗黑-55简" panose="00020600040101010101" charset="-128"/>
              <a:sym typeface="汉仪旗黑-55简" panose="00020600040101010101" charset="-122"/>
            </a:endParaRPr>
          </a:p>
        </p:txBody>
      </p:sp>
      <p:pic>
        <p:nvPicPr>
          <p:cNvPr id="31" name="图片 30" descr="alarm-glyph-48"/>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5205413" y="3774440"/>
            <a:ext cx="570230" cy="570230"/>
          </a:xfrm>
          <a:prstGeom prst="rect">
            <a:avLst/>
          </a:prstGeom>
        </p:spPr>
      </p:pic>
      <p:pic>
        <p:nvPicPr>
          <p:cNvPr id="32" name="图片 31" descr="archive-paper-glyph-48"/>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6431598" y="3790315"/>
            <a:ext cx="538480" cy="538480"/>
          </a:xfrm>
          <a:prstGeom prst="rect">
            <a:avLst/>
          </a:prstGeom>
        </p:spPr>
      </p:pic>
      <p:pic>
        <p:nvPicPr>
          <p:cNvPr id="33" name="图片 32" descr="cogwheel-glyph-64"/>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5193983" y="2548890"/>
            <a:ext cx="593090" cy="593090"/>
          </a:xfrm>
          <a:prstGeom prst="rect">
            <a:avLst/>
          </a:prstGeom>
        </p:spPr>
      </p:pic>
      <p:pic>
        <p:nvPicPr>
          <p:cNvPr id="34" name="图片 33" descr="image-glyph-16"/>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6444615" y="2589213"/>
            <a:ext cx="512445" cy="512445"/>
          </a:xfrm>
          <a:prstGeom prst="rect">
            <a:avLst/>
          </a:prstGeom>
        </p:spPr>
      </p:pic>
      <p:pic>
        <p:nvPicPr>
          <p:cNvPr id="2" name="图片 1"/>
          <p:cNvPicPr>
            <a:picLocks noChangeAspect="1"/>
          </p:cNvPicPr>
          <p:nvPr/>
        </p:nvPicPr>
        <p:blipFill>
          <a:blip r:embed="rId24"/>
          <a:stretch>
            <a:fillRect/>
          </a:stretch>
        </p:blipFill>
        <p:spPr>
          <a:xfrm>
            <a:off x="1800860" y="3094355"/>
            <a:ext cx="2886710" cy="1211580"/>
          </a:xfrm>
          <a:prstGeom prst="rect">
            <a:avLst/>
          </a:prstGeom>
        </p:spPr>
      </p:pic>
      <p:pic>
        <p:nvPicPr>
          <p:cNvPr id="3" name="图片 2"/>
          <p:cNvPicPr>
            <a:picLocks noChangeAspect="1"/>
          </p:cNvPicPr>
          <p:nvPr/>
        </p:nvPicPr>
        <p:blipFill>
          <a:blip r:embed="rId25"/>
          <a:stretch>
            <a:fillRect/>
          </a:stretch>
        </p:blipFill>
        <p:spPr>
          <a:xfrm>
            <a:off x="6165850" y="4707255"/>
            <a:ext cx="5239385" cy="1912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randombar(horizontal)">
                                      <p:cBhvr>
                                        <p:cTn id="10" dur="500"/>
                                        <p:tgtEl>
                                          <p:spTgt spid="7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randombar(horizontal)">
                                      <p:cBhvr>
                                        <p:cTn id="13" dur="500"/>
                                        <p:tgtEl>
                                          <p:spTgt spid="75"/>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down)">
                                      <p:cBhvr>
                                        <p:cTn id="21" dur="500"/>
                                        <p:tgtEl>
                                          <p:spTgt spid="4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down)">
                                      <p:cBhvr>
                                        <p:cTn id="24" dur="500"/>
                                        <p:tgtEl>
                                          <p:spTgt spid="46"/>
                                        </p:tgtEl>
                                      </p:cBhvr>
                                    </p:animEffect>
                                  </p:childTnLst>
                                </p:cTn>
                              </p:par>
                              <p:par>
                                <p:cTn id="25" presetID="2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74" grpId="0"/>
      <p:bldP spid="75" grpId="0"/>
      <p:bldP spid="47"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 name="任意多边形 67"/>
          <p:cNvSpPr/>
          <p:nvPr/>
        </p:nvSpPr>
        <p:spPr>
          <a:xfrm>
            <a:off x="0" y="0"/>
            <a:ext cx="5296926" cy="3276544"/>
          </a:xfrm>
          <a:custGeom>
            <a:avLst/>
            <a:gdLst/>
            <a:ahLst/>
            <a:cxnLst>
              <a:cxn ang="3">
                <a:pos x="hc" y="t"/>
              </a:cxn>
              <a:cxn ang="cd2">
                <a:pos x="l" y="vc"/>
              </a:cxn>
              <a:cxn ang="cd4">
                <a:pos x="hc" y="b"/>
              </a:cxn>
              <a:cxn ang="0">
                <a:pos x="r" y="vc"/>
              </a:cxn>
            </a:cxnLst>
            <a:rect l="l" t="t" r="r" b="b"/>
            <a:pathLst>
              <a:path w="8342" h="5161">
                <a:moveTo>
                  <a:pt x="151" y="0"/>
                </a:moveTo>
                <a:cubicBezTo>
                  <a:pt x="212" y="108"/>
                  <a:pt x="344" y="480"/>
                  <a:pt x="333" y="900"/>
                </a:cubicBezTo>
                <a:cubicBezTo>
                  <a:pt x="340" y="1185"/>
                  <a:pt x="258" y="1720"/>
                  <a:pt x="138" y="2136"/>
                </a:cubicBezTo>
                <a:cubicBezTo>
                  <a:pt x="37" y="2462"/>
                  <a:pt x="-4" y="2904"/>
                  <a:pt x="0" y="3111"/>
                </a:cubicBezTo>
                <a:cubicBezTo>
                  <a:pt x="-10" y="4003"/>
                  <a:pt x="361" y="4723"/>
                  <a:pt x="766" y="4912"/>
                </a:cubicBezTo>
                <a:cubicBezTo>
                  <a:pt x="948" y="5095"/>
                  <a:pt x="1252" y="5168"/>
                  <a:pt x="1406" y="5160"/>
                </a:cubicBezTo>
                <a:cubicBezTo>
                  <a:pt x="3154" y="4827"/>
                  <a:pt x="4186" y="3274"/>
                  <a:pt x="4206" y="3320"/>
                </a:cubicBezTo>
                <a:cubicBezTo>
                  <a:pt x="4268" y="3248"/>
                  <a:pt x="4361" y="3144"/>
                  <a:pt x="4428" y="3073"/>
                </a:cubicBezTo>
                <a:lnTo>
                  <a:pt x="4988" y="2531"/>
                </a:lnTo>
                <a:cubicBezTo>
                  <a:pt x="5394" y="2123"/>
                  <a:pt x="5610" y="1939"/>
                  <a:pt x="5838" y="1743"/>
                </a:cubicBezTo>
                <a:cubicBezTo>
                  <a:pt x="5966" y="1634"/>
                  <a:pt x="6196" y="1432"/>
                  <a:pt x="6376" y="1268"/>
                </a:cubicBezTo>
                <a:cubicBezTo>
                  <a:pt x="6500" y="1166"/>
                  <a:pt x="6607" y="1056"/>
                  <a:pt x="6669" y="995"/>
                </a:cubicBezTo>
                <a:cubicBezTo>
                  <a:pt x="6737" y="925"/>
                  <a:pt x="6801" y="864"/>
                  <a:pt x="6841" y="839"/>
                </a:cubicBezTo>
                <a:cubicBezTo>
                  <a:pt x="6847" y="835"/>
                  <a:pt x="6856" y="829"/>
                  <a:pt x="6860" y="827"/>
                </a:cubicBezTo>
                <a:cubicBezTo>
                  <a:pt x="6906" y="787"/>
                  <a:pt x="6825" y="866"/>
                  <a:pt x="6940" y="759"/>
                </a:cubicBezTo>
                <a:cubicBezTo>
                  <a:pt x="7279" y="412"/>
                  <a:pt x="8013" y="79"/>
                  <a:pt x="8342" y="0"/>
                </a:cubicBezTo>
                <a:lnTo>
                  <a:pt x="15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1" name="任意多边形 10"/>
          <p:cNvSpPr/>
          <p:nvPr/>
        </p:nvSpPr>
        <p:spPr>
          <a:xfrm>
            <a:off x="0" y="0"/>
            <a:ext cx="5428615" cy="3501390"/>
          </a:xfrm>
          <a:custGeom>
            <a:avLst/>
            <a:gdLst>
              <a:gd name="connsiteX0" fmla="*/ 0 w 8331"/>
              <a:gd name="connsiteY0" fmla="*/ 3663 h 5372"/>
              <a:gd name="connsiteX1" fmla="*/ 92 w 8331"/>
              <a:gd name="connsiteY1" fmla="*/ 3603 h 5372"/>
              <a:gd name="connsiteX2" fmla="*/ 810 w 8331"/>
              <a:gd name="connsiteY2" fmla="*/ 3448 h 5372"/>
              <a:gd name="connsiteX3" fmla="*/ 1055 w 8331"/>
              <a:gd name="connsiteY3" fmla="*/ 3516 h 5372"/>
              <a:gd name="connsiteX4" fmla="*/ 1765 w 8331"/>
              <a:gd name="connsiteY4" fmla="*/ 4373 h 5372"/>
              <a:gd name="connsiteX5" fmla="*/ 2976 w 8331"/>
              <a:gd name="connsiteY5" fmla="*/ 5372 h 5372"/>
              <a:gd name="connsiteX6" fmla="*/ 2998 w 8331"/>
              <a:gd name="connsiteY6" fmla="*/ 5371 h 5372"/>
              <a:gd name="connsiteX7" fmla="*/ 3019 w 8331"/>
              <a:gd name="connsiteY7" fmla="*/ 5370 h 5372"/>
              <a:gd name="connsiteX8" fmla="*/ 3040 w 8331"/>
              <a:gd name="connsiteY8" fmla="*/ 5368 h 5372"/>
              <a:gd name="connsiteX9" fmla="*/ 3070 w 8331"/>
              <a:gd name="connsiteY9" fmla="*/ 5369 h 5372"/>
              <a:gd name="connsiteX10" fmla="*/ 3100 w 8331"/>
              <a:gd name="connsiteY10" fmla="*/ 5370 h 5372"/>
              <a:gd name="connsiteX11" fmla="*/ 4064 w 8331"/>
              <a:gd name="connsiteY11" fmla="*/ 4094 h 5372"/>
              <a:gd name="connsiteX12" fmla="*/ 4151 w 8331"/>
              <a:gd name="connsiteY12" fmla="*/ 3496 h 5372"/>
              <a:gd name="connsiteX13" fmla="*/ 4230 w 8331"/>
              <a:gd name="connsiteY13" fmla="*/ 3101 h 5372"/>
              <a:gd name="connsiteX14" fmla="*/ 4455 w 8331"/>
              <a:gd name="connsiteY14" fmla="*/ 2156 h 5372"/>
              <a:gd name="connsiteX15" fmla="*/ 4528 w 8331"/>
              <a:gd name="connsiteY15" fmla="*/ 1837 h 5372"/>
              <a:gd name="connsiteX16" fmla="*/ 4540 w 8331"/>
              <a:gd name="connsiteY16" fmla="*/ 1808 h 5372"/>
              <a:gd name="connsiteX17" fmla="*/ 6452 w 8331"/>
              <a:gd name="connsiteY17" fmla="*/ 360 h 5372"/>
              <a:gd name="connsiteX18" fmla="*/ 6506 w 8331"/>
              <a:gd name="connsiteY18" fmla="*/ 360 h 5372"/>
              <a:gd name="connsiteX19" fmla="*/ 6561 w 8331"/>
              <a:gd name="connsiteY19" fmla="*/ 362 h 5372"/>
              <a:gd name="connsiteX20" fmla="*/ 6616 w 8331"/>
              <a:gd name="connsiteY20" fmla="*/ 365 h 5372"/>
              <a:gd name="connsiteX21" fmla="*/ 6672 w 8331"/>
              <a:gd name="connsiteY21" fmla="*/ 369 h 5372"/>
              <a:gd name="connsiteX22" fmla="*/ 6679 w 8331"/>
              <a:gd name="connsiteY22" fmla="*/ 369 h 5372"/>
              <a:gd name="connsiteX23" fmla="*/ 7062 w 8331"/>
              <a:gd name="connsiteY23" fmla="*/ 377 h 5372"/>
              <a:gd name="connsiteX24" fmla="*/ 7089 w 8331"/>
              <a:gd name="connsiteY24" fmla="*/ 378 h 5372"/>
              <a:gd name="connsiteX25" fmla="*/ 7422 w 8331"/>
              <a:gd name="connsiteY25" fmla="*/ 384 h 5372"/>
              <a:gd name="connsiteX26" fmla="*/ 7440 w 8331"/>
              <a:gd name="connsiteY26" fmla="*/ 384 h 5372"/>
              <a:gd name="connsiteX27" fmla="*/ 7474 w 8331"/>
              <a:gd name="connsiteY27" fmla="*/ 384 h 5372"/>
              <a:gd name="connsiteX28" fmla="*/ 8331 w 8331"/>
              <a:gd name="connsiteY28" fmla="*/ 55 h 5372"/>
              <a:gd name="connsiteX29" fmla="*/ 8331 w 8331"/>
              <a:gd name="connsiteY29" fmla="*/ 49 h 5372"/>
              <a:gd name="connsiteX30" fmla="*/ 8330 w 8331"/>
              <a:gd name="connsiteY30" fmla="*/ 44 h 5372"/>
              <a:gd name="connsiteX31" fmla="*/ 8329 w 8331"/>
              <a:gd name="connsiteY31" fmla="*/ 38 h 5372"/>
              <a:gd name="connsiteX32" fmla="*/ 8328 w 8331"/>
              <a:gd name="connsiteY32" fmla="*/ 33 h 5372"/>
              <a:gd name="connsiteX33" fmla="*/ 8328 w 8331"/>
              <a:gd name="connsiteY33" fmla="*/ 25 h 5372"/>
              <a:gd name="connsiteX34" fmla="*/ 8328 w 8331"/>
              <a:gd name="connsiteY34" fmla="*/ 17 h 5372"/>
              <a:gd name="connsiteX35" fmla="*/ 8327 w 8331"/>
              <a:gd name="connsiteY35" fmla="*/ 9 h 5372"/>
              <a:gd name="connsiteX36" fmla="*/ 8326 w 8331"/>
              <a:gd name="connsiteY36" fmla="*/ 1 h 5372"/>
              <a:gd name="connsiteX37" fmla="*/ 8326 w 8331"/>
              <a:gd name="connsiteY37" fmla="*/ 0 h 5372"/>
              <a:gd name="connsiteX38" fmla="*/ 0 w 8331"/>
              <a:gd name="connsiteY38" fmla="*/ 0 h 5372"/>
              <a:gd name="connsiteX39" fmla="*/ 0 w 8331"/>
              <a:gd name="connsiteY39" fmla="*/ 3663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31" h="5373">
                <a:moveTo>
                  <a:pt x="0" y="3663"/>
                </a:moveTo>
                <a:cubicBezTo>
                  <a:pt x="28" y="3645"/>
                  <a:pt x="91" y="3603"/>
                  <a:pt x="92" y="3603"/>
                </a:cubicBezTo>
                <a:cubicBezTo>
                  <a:pt x="412" y="3406"/>
                  <a:pt x="810" y="3448"/>
                  <a:pt x="810" y="3448"/>
                </a:cubicBezTo>
                <a:cubicBezTo>
                  <a:pt x="892" y="3471"/>
                  <a:pt x="945" y="3464"/>
                  <a:pt x="1055" y="3516"/>
                </a:cubicBezTo>
                <a:cubicBezTo>
                  <a:pt x="1207" y="3594"/>
                  <a:pt x="1487" y="3755"/>
                  <a:pt x="1765" y="4373"/>
                </a:cubicBezTo>
                <a:cubicBezTo>
                  <a:pt x="2018" y="5005"/>
                  <a:pt x="2598" y="5389"/>
                  <a:pt x="2976" y="5372"/>
                </a:cubicBezTo>
                <a:lnTo>
                  <a:pt x="2998" y="5371"/>
                </a:lnTo>
                <a:lnTo>
                  <a:pt x="3019" y="5370"/>
                </a:lnTo>
                <a:lnTo>
                  <a:pt x="3040" y="5368"/>
                </a:lnTo>
                <a:lnTo>
                  <a:pt x="3070" y="5369"/>
                </a:lnTo>
                <a:lnTo>
                  <a:pt x="3100" y="5370"/>
                </a:lnTo>
                <a:cubicBezTo>
                  <a:pt x="3702" y="5386"/>
                  <a:pt x="3971" y="4511"/>
                  <a:pt x="4064" y="4094"/>
                </a:cubicBezTo>
                <a:cubicBezTo>
                  <a:pt x="4131" y="3763"/>
                  <a:pt x="4122" y="3695"/>
                  <a:pt x="4151" y="3496"/>
                </a:cubicBezTo>
                <a:lnTo>
                  <a:pt x="4230" y="3101"/>
                </a:lnTo>
                <a:cubicBezTo>
                  <a:pt x="4312" y="2650"/>
                  <a:pt x="4345" y="2612"/>
                  <a:pt x="4455" y="2156"/>
                </a:cubicBezTo>
                <a:cubicBezTo>
                  <a:pt x="4499" y="2002"/>
                  <a:pt x="4502" y="1897"/>
                  <a:pt x="4528" y="1837"/>
                </a:cubicBezTo>
                <a:cubicBezTo>
                  <a:pt x="4533" y="1825"/>
                  <a:pt x="4539" y="1811"/>
                  <a:pt x="4540" y="1808"/>
                </a:cubicBezTo>
                <a:cubicBezTo>
                  <a:pt x="4693" y="1089"/>
                  <a:pt x="5488" y="341"/>
                  <a:pt x="6452" y="360"/>
                </a:cubicBezTo>
                <a:lnTo>
                  <a:pt x="6506" y="360"/>
                </a:lnTo>
                <a:lnTo>
                  <a:pt x="6561" y="362"/>
                </a:lnTo>
                <a:lnTo>
                  <a:pt x="6616" y="365"/>
                </a:lnTo>
                <a:lnTo>
                  <a:pt x="6672" y="369"/>
                </a:lnTo>
                <a:lnTo>
                  <a:pt x="6679" y="369"/>
                </a:lnTo>
                <a:cubicBezTo>
                  <a:pt x="6800" y="369"/>
                  <a:pt x="6990" y="375"/>
                  <a:pt x="7062" y="377"/>
                </a:cubicBezTo>
                <a:cubicBezTo>
                  <a:pt x="7073" y="377"/>
                  <a:pt x="7087" y="377"/>
                  <a:pt x="7089" y="378"/>
                </a:cubicBezTo>
                <a:cubicBezTo>
                  <a:pt x="7198" y="381"/>
                  <a:pt x="7367" y="384"/>
                  <a:pt x="7422" y="384"/>
                </a:cubicBezTo>
                <a:cubicBezTo>
                  <a:pt x="7430" y="384"/>
                  <a:pt x="7439" y="384"/>
                  <a:pt x="7440" y="384"/>
                </a:cubicBezTo>
                <a:lnTo>
                  <a:pt x="7474" y="384"/>
                </a:lnTo>
                <a:cubicBezTo>
                  <a:pt x="8145" y="384"/>
                  <a:pt x="8339" y="157"/>
                  <a:pt x="8331" y="55"/>
                </a:cubicBezTo>
                <a:lnTo>
                  <a:pt x="8331" y="49"/>
                </a:lnTo>
                <a:lnTo>
                  <a:pt x="8330" y="44"/>
                </a:lnTo>
                <a:lnTo>
                  <a:pt x="8329" y="38"/>
                </a:lnTo>
                <a:lnTo>
                  <a:pt x="8328" y="33"/>
                </a:lnTo>
                <a:lnTo>
                  <a:pt x="8328" y="25"/>
                </a:lnTo>
                <a:lnTo>
                  <a:pt x="8328" y="17"/>
                </a:lnTo>
                <a:lnTo>
                  <a:pt x="8327" y="9"/>
                </a:lnTo>
                <a:lnTo>
                  <a:pt x="8326" y="1"/>
                </a:lnTo>
                <a:lnTo>
                  <a:pt x="8326" y="0"/>
                </a:lnTo>
                <a:lnTo>
                  <a:pt x="0" y="0"/>
                </a:lnTo>
                <a:lnTo>
                  <a:pt x="0" y="3663"/>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32" name="任意多边形 31"/>
          <p:cNvSpPr/>
          <p:nvPr/>
        </p:nvSpPr>
        <p:spPr>
          <a:xfrm flipH="1">
            <a:off x="9263380" y="5890260"/>
            <a:ext cx="2894965" cy="967740"/>
          </a:xfrm>
          <a:custGeom>
            <a:avLst/>
            <a:gdLst/>
            <a:ahLst/>
            <a:cxnLst>
              <a:cxn ang="3">
                <a:pos x="hc" y="t"/>
              </a:cxn>
              <a:cxn ang="cd2">
                <a:pos x="l" y="vc"/>
              </a:cxn>
              <a:cxn ang="cd4">
                <a:pos x="hc" y="b"/>
              </a:cxn>
              <a:cxn ang="0">
                <a:pos x="r" y="vc"/>
              </a:cxn>
            </a:cxnLst>
            <a:rect l="l" t="t" r="r" b="b"/>
            <a:pathLst>
              <a:path w="5463" h="1828">
                <a:moveTo>
                  <a:pt x="0" y="1826"/>
                </a:moveTo>
                <a:cubicBezTo>
                  <a:pt x="67" y="1515"/>
                  <a:pt x="444" y="952"/>
                  <a:pt x="1100" y="592"/>
                </a:cubicBezTo>
                <a:cubicBezTo>
                  <a:pt x="1617" y="286"/>
                  <a:pt x="2203" y="-11"/>
                  <a:pt x="2803" y="0"/>
                </a:cubicBezTo>
                <a:cubicBezTo>
                  <a:pt x="4009" y="-45"/>
                  <a:pt x="5024" y="827"/>
                  <a:pt x="5463" y="1826"/>
                </a:cubicBezTo>
                <a:lnTo>
                  <a:pt x="0" y="182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77" name="任意多边形 76"/>
          <p:cNvSpPr/>
          <p:nvPr/>
        </p:nvSpPr>
        <p:spPr>
          <a:xfrm>
            <a:off x="8708801" y="4293644"/>
            <a:ext cx="3483199" cy="2563721"/>
          </a:xfrm>
          <a:custGeom>
            <a:avLst/>
            <a:gdLst/>
            <a:ahLst/>
            <a:cxnLst>
              <a:cxn ang="3">
                <a:pos x="hc" y="t"/>
              </a:cxn>
              <a:cxn ang="cd2">
                <a:pos x="l" y="vc"/>
              </a:cxn>
              <a:cxn ang="cd4">
                <a:pos x="hc" y="b"/>
              </a:cxn>
              <a:cxn ang="0">
                <a:pos x="r" y="vc"/>
              </a:cxn>
            </a:cxnLst>
            <a:rect l="l" t="t" r="r" b="b"/>
            <a:pathLst>
              <a:path w="5485" h="4044">
                <a:moveTo>
                  <a:pt x="0" y="4037"/>
                </a:moveTo>
                <a:cubicBezTo>
                  <a:pt x="532" y="1406"/>
                  <a:pt x="3081" y="-124"/>
                  <a:pt x="3559" y="0"/>
                </a:cubicBezTo>
                <a:lnTo>
                  <a:pt x="3591" y="0"/>
                </a:lnTo>
                <a:lnTo>
                  <a:pt x="3715" y="6"/>
                </a:lnTo>
                <a:lnTo>
                  <a:pt x="3749" y="5"/>
                </a:lnTo>
                <a:lnTo>
                  <a:pt x="3783" y="5"/>
                </a:lnTo>
                <a:cubicBezTo>
                  <a:pt x="4501" y="-6"/>
                  <a:pt x="5429" y="992"/>
                  <a:pt x="5480" y="1519"/>
                </a:cubicBezTo>
                <a:lnTo>
                  <a:pt x="5485" y="1541"/>
                </a:lnTo>
                <a:lnTo>
                  <a:pt x="5485" y="4037"/>
                </a:lnTo>
                <a:lnTo>
                  <a:pt x="0" y="403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5" name="任意多边形 54"/>
          <p:cNvSpPr/>
          <p:nvPr/>
        </p:nvSpPr>
        <p:spPr>
          <a:xfrm>
            <a:off x="8021955" y="4669155"/>
            <a:ext cx="4170045" cy="2188210"/>
          </a:xfrm>
          <a:custGeom>
            <a:avLst/>
            <a:gdLst>
              <a:gd name="connsiteX0" fmla="*/ 0 w 7048"/>
              <a:gd name="connsiteY0" fmla="*/ 3698 h 3698"/>
              <a:gd name="connsiteX1" fmla="*/ 3188 w 7048"/>
              <a:gd name="connsiteY1" fmla="*/ 0 h 3698"/>
              <a:gd name="connsiteX2" fmla="*/ 3293 w 7048"/>
              <a:gd name="connsiteY2" fmla="*/ 4 h 3698"/>
              <a:gd name="connsiteX3" fmla="*/ 4791 w 7048"/>
              <a:gd name="connsiteY3" fmla="*/ 1085 h 3698"/>
              <a:gd name="connsiteX4" fmla="*/ 5430 w 7048"/>
              <a:gd name="connsiteY4" fmla="*/ 1784 h 3698"/>
              <a:gd name="connsiteX5" fmla="*/ 5524 w 7048"/>
              <a:gd name="connsiteY5" fmla="*/ 1782 h 3698"/>
              <a:gd name="connsiteX6" fmla="*/ 6708 w 7048"/>
              <a:gd name="connsiteY6" fmla="*/ 1018 h 3698"/>
              <a:gd name="connsiteX7" fmla="*/ 6722 w 7048"/>
              <a:gd name="connsiteY7" fmla="*/ 1006 h 3698"/>
              <a:gd name="connsiteX8" fmla="*/ 6737 w 7048"/>
              <a:gd name="connsiteY8" fmla="*/ 992 h 3698"/>
              <a:gd name="connsiteX9" fmla="*/ 6755 w 7048"/>
              <a:gd name="connsiteY9" fmla="*/ 976 h 3698"/>
              <a:gd name="connsiteX10" fmla="*/ 6773 w 7048"/>
              <a:gd name="connsiteY10" fmla="*/ 961 h 3698"/>
              <a:gd name="connsiteX11" fmla="*/ 6789 w 7048"/>
              <a:gd name="connsiteY11" fmla="*/ 945 h 3698"/>
              <a:gd name="connsiteX12" fmla="*/ 6793 w 7048"/>
              <a:gd name="connsiteY12" fmla="*/ 941 h 3698"/>
              <a:gd name="connsiteX13" fmla="*/ 7048 w 7048"/>
              <a:gd name="connsiteY13" fmla="*/ 716 h 3698"/>
              <a:gd name="connsiteX14" fmla="*/ 7048 w 7048"/>
              <a:gd name="connsiteY14" fmla="*/ 3698 h 3698"/>
              <a:gd name="connsiteX15" fmla="*/ 0 w 7048"/>
              <a:gd name="connsiteY15" fmla="*/ 3698 h 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8" h="3698">
                <a:moveTo>
                  <a:pt x="0" y="3698"/>
                </a:moveTo>
                <a:cubicBezTo>
                  <a:pt x="213" y="1107"/>
                  <a:pt x="2537" y="11"/>
                  <a:pt x="3188" y="0"/>
                </a:cubicBezTo>
                <a:lnTo>
                  <a:pt x="3293" y="4"/>
                </a:lnTo>
                <a:cubicBezTo>
                  <a:pt x="3896" y="-17"/>
                  <a:pt x="4685" y="596"/>
                  <a:pt x="4791" y="1085"/>
                </a:cubicBezTo>
                <a:cubicBezTo>
                  <a:pt x="4887" y="1456"/>
                  <a:pt x="5188" y="1796"/>
                  <a:pt x="5430" y="1784"/>
                </a:cubicBezTo>
                <a:lnTo>
                  <a:pt x="5524" y="1782"/>
                </a:lnTo>
                <a:cubicBezTo>
                  <a:pt x="5847" y="1792"/>
                  <a:pt x="6462" y="1237"/>
                  <a:pt x="6708" y="1018"/>
                </a:cubicBezTo>
                <a:lnTo>
                  <a:pt x="6722" y="1006"/>
                </a:lnTo>
                <a:lnTo>
                  <a:pt x="6737" y="992"/>
                </a:lnTo>
                <a:lnTo>
                  <a:pt x="6755" y="976"/>
                </a:lnTo>
                <a:lnTo>
                  <a:pt x="6773" y="961"/>
                </a:lnTo>
                <a:lnTo>
                  <a:pt x="6789" y="945"/>
                </a:lnTo>
                <a:lnTo>
                  <a:pt x="6793" y="941"/>
                </a:lnTo>
                <a:cubicBezTo>
                  <a:pt x="6869" y="868"/>
                  <a:pt x="7028" y="731"/>
                  <a:pt x="7048" y="716"/>
                </a:cubicBezTo>
                <a:lnTo>
                  <a:pt x="7048" y="3698"/>
                </a:lnTo>
                <a:lnTo>
                  <a:pt x="0" y="3698"/>
                </a:lnTo>
                <a:close/>
              </a:path>
            </a:pathLst>
          </a:cu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57" name="文本框 56"/>
          <p:cNvSpPr txBox="1"/>
          <p:nvPr/>
        </p:nvSpPr>
        <p:spPr>
          <a:xfrm>
            <a:off x="3623310" y="3620770"/>
            <a:ext cx="4946015" cy="537210"/>
          </a:xfrm>
          <a:prstGeom prst="rect">
            <a:avLst/>
          </a:prstGeom>
          <a:noFill/>
        </p:spPr>
        <p:txBody>
          <a:bodyPr wrap="square" rtlCol="0">
            <a:spAutoFit/>
          </a:bodyPr>
          <a:p>
            <a:pPr algn="ctr"/>
            <a:r>
              <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rPr>
              <a:t>GRADUATION DEFENSE</a:t>
            </a:r>
            <a:endParaRPr lang="en-US" sz="2900" dirty="0">
              <a:solidFill>
                <a:schemeClr val="tx1">
                  <a:lumMod val="75000"/>
                  <a:lumOff val="25000"/>
                </a:schemeClr>
              </a:solidFill>
              <a:latin typeface="汉仪书宋二S" panose="00020600040101010101" charset="-122"/>
              <a:ea typeface="汉仪书宋二S" panose="00020600040101010101" charset="-122"/>
              <a:cs typeface="汉仪旗黑-55简" panose="00020600040101010101" charset="-128"/>
              <a:sym typeface="汉仪旗黑-55简" panose="00020600040101010101" charset="-128"/>
            </a:endParaRPr>
          </a:p>
        </p:txBody>
      </p:sp>
      <p:sp>
        <p:nvSpPr>
          <p:cNvPr id="58" name="文本框 57" descr="7b0a20202020227461726765744d6f64756c65223a20226b6f6e6c696e65666f6e7473220a7d0a"/>
          <p:cNvSpPr txBox="1"/>
          <p:nvPr/>
        </p:nvSpPr>
        <p:spPr>
          <a:xfrm>
            <a:off x="2211070" y="2682875"/>
            <a:ext cx="7769860" cy="937260"/>
          </a:xfrm>
          <a:prstGeom prst="rect">
            <a:avLst/>
          </a:prstGeom>
          <a:noFill/>
        </p:spPr>
        <p:txBody>
          <a:bodyPr wrap="square" rtlCol="0">
            <a:spAutoFit/>
          </a:bodyPr>
          <a:p>
            <a:pPr algn="ctr" fontAlgn="auto"/>
            <a:r>
              <a:rPr lang="zh-CN" sz="5500" dirty="0">
                <a:solidFill>
                  <a:srgbClr val="2F4275"/>
                </a:solidFill>
                <a:uFillTx/>
                <a:latin typeface="华文楷体" panose="02010600040101010101" charset="-122"/>
                <a:ea typeface="华文楷体" panose="02010600040101010101" charset="-122"/>
                <a:cs typeface="汉仪旗黑-55简" panose="00020600040101010101" charset="-122"/>
                <a:sym typeface="汉仪旗黑-55简" panose="00020600040101010101" charset="-128"/>
              </a:rPr>
              <a:t>低通滤波器</a:t>
            </a:r>
            <a:endParaRPr lang="zh-CN" sz="5500" dirty="0">
              <a:solidFill>
                <a:srgbClr val="2F4275"/>
              </a:solidFill>
              <a:uFillTx/>
              <a:latin typeface="华文楷体" panose="02010600040101010101" charset="-122"/>
              <a:ea typeface="华文楷体" panose="02010600040101010101" charset="-122"/>
              <a:cs typeface="汉仪旗黑-55简" panose="00020600040101010101" charset="-122"/>
              <a:sym typeface="汉仪旗黑-55简" panose="00020600040101010101" charset="-128"/>
            </a:endParaRPr>
          </a:p>
        </p:txBody>
      </p:sp>
      <p:grpSp>
        <p:nvGrpSpPr>
          <p:cNvPr id="61" name="组合 60"/>
          <p:cNvGrpSpPr/>
          <p:nvPr/>
        </p:nvGrpSpPr>
        <p:grpSpPr>
          <a:xfrm rot="0">
            <a:off x="3083560" y="3863340"/>
            <a:ext cx="6025515" cy="0"/>
            <a:chOff x="4784" y="6236"/>
            <a:chExt cx="9489" cy="0"/>
          </a:xfrm>
        </p:grpSpPr>
        <p:cxnSp>
          <p:nvCxnSpPr>
            <p:cNvPr id="62" name="直接连接符 61"/>
            <p:cNvCxnSpPr/>
            <p:nvPr/>
          </p:nvCxnSpPr>
          <p:spPr>
            <a:xfrm>
              <a:off x="4784"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3057" y="6236"/>
              <a:ext cx="121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2" name="任意多边形 81"/>
          <p:cNvSpPr/>
          <p:nvPr/>
        </p:nvSpPr>
        <p:spPr>
          <a:xfrm flipH="1" flipV="1">
            <a:off x="8702040" y="3668395"/>
            <a:ext cx="3489960" cy="3191510"/>
          </a:xfrm>
          <a:custGeom>
            <a:avLst/>
            <a:gdLst>
              <a:gd name="connsiteX0" fmla="*/ 0 w 5124"/>
              <a:gd name="connsiteY0" fmla="*/ 3087 h 4684"/>
              <a:gd name="connsiteX1" fmla="*/ 73 w 5124"/>
              <a:gd name="connsiteY1" fmla="*/ 3031 h 4684"/>
              <a:gd name="connsiteX2" fmla="*/ 643 w 5124"/>
              <a:gd name="connsiteY2" fmla="*/ 2886 h 4684"/>
              <a:gd name="connsiteX3" fmla="*/ 838 w 5124"/>
              <a:gd name="connsiteY3" fmla="*/ 2949 h 4684"/>
              <a:gd name="connsiteX4" fmla="*/ 1402 w 5124"/>
              <a:gd name="connsiteY4" fmla="*/ 3751 h 4684"/>
              <a:gd name="connsiteX5" fmla="*/ 2364 w 5124"/>
              <a:gd name="connsiteY5" fmla="*/ 4684 h 4684"/>
              <a:gd name="connsiteX6" fmla="*/ 2381 w 5124"/>
              <a:gd name="connsiteY6" fmla="*/ 4683 h 4684"/>
              <a:gd name="connsiteX7" fmla="*/ 2398 w 5124"/>
              <a:gd name="connsiteY7" fmla="*/ 4682 h 4684"/>
              <a:gd name="connsiteX8" fmla="*/ 2415 w 5124"/>
              <a:gd name="connsiteY8" fmla="*/ 4681 h 4684"/>
              <a:gd name="connsiteX9" fmla="*/ 2438 w 5124"/>
              <a:gd name="connsiteY9" fmla="*/ 4681 h 4684"/>
              <a:gd name="connsiteX10" fmla="*/ 2462 w 5124"/>
              <a:gd name="connsiteY10" fmla="*/ 4682 h 4684"/>
              <a:gd name="connsiteX11" fmla="*/ 3227 w 5124"/>
              <a:gd name="connsiteY11" fmla="*/ 3489 h 4684"/>
              <a:gd name="connsiteX12" fmla="*/ 3297 w 5124"/>
              <a:gd name="connsiteY12" fmla="*/ 2931 h 4684"/>
              <a:gd name="connsiteX13" fmla="*/ 3360 w 5124"/>
              <a:gd name="connsiteY13" fmla="*/ 2562 h 4684"/>
              <a:gd name="connsiteX14" fmla="*/ 3538 w 5124"/>
              <a:gd name="connsiteY14" fmla="*/ 1679 h 4684"/>
              <a:gd name="connsiteX15" fmla="*/ 3596 w 5124"/>
              <a:gd name="connsiteY15" fmla="*/ 1380 h 4684"/>
              <a:gd name="connsiteX16" fmla="*/ 3606 w 5124"/>
              <a:gd name="connsiteY16" fmla="*/ 1353 h 4684"/>
              <a:gd name="connsiteX17" fmla="*/ 5124 w 5124"/>
              <a:gd name="connsiteY17" fmla="*/ 0 h 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4" h="4685">
                <a:moveTo>
                  <a:pt x="0" y="3087"/>
                </a:moveTo>
                <a:cubicBezTo>
                  <a:pt x="22" y="3071"/>
                  <a:pt x="72" y="3031"/>
                  <a:pt x="73" y="3031"/>
                </a:cubicBezTo>
                <a:cubicBezTo>
                  <a:pt x="327" y="2847"/>
                  <a:pt x="643" y="2886"/>
                  <a:pt x="643" y="2886"/>
                </a:cubicBezTo>
                <a:cubicBezTo>
                  <a:pt x="708" y="2908"/>
                  <a:pt x="751" y="2901"/>
                  <a:pt x="838" y="2949"/>
                </a:cubicBezTo>
                <a:cubicBezTo>
                  <a:pt x="959" y="3022"/>
                  <a:pt x="1181" y="3173"/>
                  <a:pt x="1402" y="3751"/>
                </a:cubicBezTo>
                <a:cubicBezTo>
                  <a:pt x="1603" y="4341"/>
                  <a:pt x="2063" y="4700"/>
                  <a:pt x="2364" y="4684"/>
                </a:cubicBezTo>
                <a:lnTo>
                  <a:pt x="2381" y="4683"/>
                </a:lnTo>
                <a:lnTo>
                  <a:pt x="2398" y="4682"/>
                </a:lnTo>
                <a:lnTo>
                  <a:pt x="2415" y="4681"/>
                </a:lnTo>
                <a:lnTo>
                  <a:pt x="2438" y="4681"/>
                </a:lnTo>
                <a:lnTo>
                  <a:pt x="2462" y="4682"/>
                </a:lnTo>
                <a:cubicBezTo>
                  <a:pt x="2940" y="4697"/>
                  <a:pt x="3154" y="3879"/>
                  <a:pt x="3227" y="3489"/>
                </a:cubicBezTo>
                <a:cubicBezTo>
                  <a:pt x="3281" y="3181"/>
                  <a:pt x="3274" y="3117"/>
                  <a:pt x="3297" y="2931"/>
                </a:cubicBezTo>
                <a:lnTo>
                  <a:pt x="3360" y="2562"/>
                </a:lnTo>
                <a:cubicBezTo>
                  <a:pt x="3425" y="2141"/>
                  <a:pt x="3451" y="2105"/>
                  <a:pt x="3538" y="1679"/>
                </a:cubicBezTo>
                <a:cubicBezTo>
                  <a:pt x="3573" y="1535"/>
                  <a:pt x="3576" y="1437"/>
                  <a:pt x="3596" y="1380"/>
                </a:cubicBezTo>
                <a:cubicBezTo>
                  <a:pt x="3600" y="1370"/>
                  <a:pt x="3605" y="1357"/>
                  <a:pt x="3606" y="1353"/>
                </a:cubicBezTo>
                <a:cubicBezTo>
                  <a:pt x="3727" y="682"/>
                  <a:pt x="4359" y="-17"/>
                  <a:pt x="5124" y="0"/>
                </a:cubicBezTo>
              </a:path>
            </a:pathLst>
          </a:custGeom>
          <a:noFill/>
          <a:ln>
            <a:solidFill>
              <a:srgbClr val="AEBCDF"/>
            </a:solidFill>
          </a:ln>
          <a:extLst>
            <a:ext uri="{909E8E84-426E-40DD-AFC4-6F175D3DCCD1}">
              <a14:hiddenFill xmlns:a14="http://schemas.microsoft.com/office/drawing/2010/main">
                <a:solidFill>
                  <a:srgbClr val="2F4275"/>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汉仪旗黑-55简" panose="00020600040101010101" charset="-128"/>
            </a:endParaRPr>
          </a:p>
        </p:txBody>
      </p:sp>
      <p:sp>
        <p:nvSpPr>
          <p:cNvPr id="14" name="菱形 13"/>
          <p:cNvSpPr/>
          <p:nvPr/>
        </p:nvSpPr>
        <p:spPr>
          <a:xfrm>
            <a:off x="5555615" y="1508760"/>
            <a:ext cx="1080770" cy="1080770"/>
          </a:xfrm>
          <a:prstGeom prst="diamond">
            <a:avLst/>
          </a:prstGeom>
          <a:solidFill>
            <a:srgbClr val="2F42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汉仪旗黑-55简" panose="00020600040101010101" charset="-128"/>
            </a:endParaRPr>
          </a:p>
        </p:txBody>
      </p:sp>
      <p:sp>
        <p:nvSpPr>
          <p:cNvPr id="28" name="文本框 27"/>
          <p:cNvSpPr txBox="1"/>
          <p:nvPr/>
        </p:nvSpPr>
        <p:spPr>
          <a:xfrm>
            <a:off x="5573713" y="1619250"/>
            <a:ext cx="1044575" cy="755650"/>
          </a:xfrm>
          <a:prstGeom prst="rect">
            <a:avLst/>
          </a:prstGeom>
          <a:noFill/>
        </p:spPr>
        <p:txBody>
          <a:bodyPr wrap="square" rtlCol="0">
            <a:spAutoFit/>
          </a:bodyPr>
          <a:p>
            <a:pPr algn="ctr">
              <a:lnSpc>
                <a:spcPct val="120000"/>
              </a:lnSpc>
            </a:pPr>
            <a:r>
              <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rPr>
              <a:t>03</a:t>
            </a:r>
            <a:endParaRPr lang="en-US" altLang="zh-CN" sz="3600" dirty="0">
              <a:solidFill>
                <a:schemeClr val="bg1"/>
              </a:solidFill>
              <a:latin typeface="汉仪旗黑-55简" panose="00020600040101010101" charset="-122"/>
              <a:ea typeface="汉仪旗黑-55简" panose="00020600040101010101" charset="-122"/>
              <a:cs typeface="汉仪旗黑-55简" panose="00020600040101010101" charset="-128"/>
              <a:sym typeface="汉仪旗黑-55简" panose="00020600040101010101" charset="-122"/>
            </a:endParaRPr>
          </a:p>
        </p:txBody>
      </p:sp>
    </p:spTree>
  </p:cSld>
  <p:clrMapOvr>
    <a:masterClrMapping/>
  </p:clrMapOvr>
</p:sld>
</file>

<file path=ppt/tags/tag1.xml><?xml version="1.0" encoding="utf-8"?>
<p:tagLst xmlns:p="http://schemas.openxmlformats.org/presentationml/2006/main">
  <p:tag name="KSO_WM_DIAGRAM_VIRTUALLY_FRAME" val="{&quot;height&quot;:347.75,&quot;left&quot;:444.1,&quot;top&quot;:98.4,&quot;width&quot;:352}"/>
</p:tagLst>
</file>

<file path=ppt/tags/tag10.xml><?xml version="1.0" encoding="utf-8"?>
<p:tagLst xmlns:p="http://schemas.openxmlformats.org/presentationml/2006/main">
  <p:tag name="KSO_WM_DIAGRAM_VIRTUALLY_FRAME" val="{&quot;height&quot;:347.75,&quot;left&quot;:444.1,&quot;top&quot;:98.4,&quot;width&quot;:352}"/>
</p:tagLst>
</file>

<file path=ppt/tags/tag11.xml><?xml version="1.0" encoding="utf-8"?>
<p:tagLst xmlns:p="http://schemas.openxmlformats.org/presentationml/2006/main">
  <p:tag name="KSO_WM_DIAGRAM_VIRTUALLY_FRAME" val="{&quot;height&quot;:347.75,&quot;left&quot;:444.1,&quot;top&quot;:98.4,&quot;width&quot;:352}"/>
</p:tagLst>
</file>

<file path=ppt/tags/tag12.xml><?xml version="1.0" encoding="utf-8"?>
<p:tagLst xmlns:p="http://schemas.openxmlformats.org/presentationml/2006/main">
  <p:tag name="KSO_WM_DIAGRAM_VIRTUALLY_FRAME" val="{&quot;height&quot;:347.75,&quot;left&quot;:444.1,&quot;top&quot;:98.4,&quot;width&quot;:352}"/>
</p:tagLst>
</file>

<file path=ppt/tags/tag13.xml><?xml version="1.0" encoding="utf-8"?>
<p:tagLst xmlns:p="http://schemas.openxmlformats.org/presentationml/2006/main">
  <p:tag name="KSO_WM_DIAGRAM_VIRTUALLY_FRAME" val="{&quot;height&quot;:290.5,&quot;left&quot;:132.45,&quot;top&quot;:133.6,&quot;width&quot;:695.1}"/>
</p:tagLst>
</file>

<file path=ppt/tags/tag14.xml><?xml version="1.0" encoding="utf-8"?>
<p:tagLst xmlns:p="http://schemas.openxmlformats.org/presentationml/2006/main">
  <p:tag name="KSO_WM_DIAGRAM_VIRTUALLY_FRAME" val="{&quot;height&quot;:290.5,&quot;left&quot;:132.45,&quot;top&quot;:133.6,&quot;width&quot;:695.1}"/>
</p:tagLst>
</file>

<file path=ppt/tags/tag15.xml><?xml version="1.0" encoding="utf-8"?>
<p:tagLst xmlns:p="http://schemas.openxmlformats.org/presentationml/2006/main">
  <p:tag name="KSO_WM_DIAGRAM_VIRTUALLY_FRAME" val="{&quot;height&quot;:290.5,&quot;left&quot;:132.45,&quot;top&quot;:133.6,&quot;width&quot;:695.1}"/>
</p:tagLst>
</file>

<file path=ppt/tags/tag16.xml><?xml version="1.0" encoding="utf-8"?>
<p:tagLst xmlns:p="http://schemas.openxmlformats.org/presentationml/2006/main">
  <p:tag name="KSO_WM_DIAGRAM_VIRTUALLY_FRAME" val="{&quot;height&quot;:290.5,&quot;left&quot;:132.45,&quot;top&quot;:133.6,&quot;width&quot;:695.1}"/>
</p:tagLst>
</file>

<file path=ppt/tags/tag17.xml><?xml version="1.0" encoding="utf-8"?>
<p:tagLst xmlns:p="http://schemas.openxmlformats.org/presentationml/2006/main">
  <p:tag name="KSO_WM_DIAGRAM_VIRTUALLY_FRAME" val="{&quot;height&quot;:290.5,&quot;left&quot;:132.45,&quot;top&quot;:133.6,&quot;width&quot;:695.1}"/>
</p:tagLst>
</file>

<file path=ppt/tags/tag18.xml><?xml version="1.0" encoding="utf-8"?>
<p:tagLst xmlns:p="http://schemas.openxmlformats.org/presentationml/2006/main">
  <p:tag name="KSO_WM_DIAGRAM_VIRTUALLY_FRAME" val="{&quot;height&quot;:290.5,&quot;left&quot;:132.45,&quot;top&quot;:133.6,&quot;width&quot;:695.1}"/>
</p:tagLst>
</file>

<file path=ppt/tags/tag19.xml><?xml version="1.0" encoding="utf-8"?>
<p:tagLst xmlns:p="http://schemas.openxmlformats.org/presentationml/2006/main">
  <p:tag name="KSO_WM_DIAGRAM_VIRTUALLY_FRAME" val="{&quot;height&quot;:290.5,&quot;left&quot;:132.45,&quot;top&quot;:133.6,&quot;width&quot;:695.1}"/>
</p:tagLst>
</file>

<file path=ppt/tags/tag2.xml><?xml version="1.0" encoding="utf-8"?>
<p:tagLst xmlns:p="http://schemas.openxmlformats.org/presentationml/2006/main">
  <p:tag name="KSO_WM_DIAGRAM_VIRTUALLY_FRAME" val="{&quot;height&quot;:347.75,&quot;left&quot;:444.1,&quot;top&quot;:98.4,&quot;width&quot;:352}"/>
</p:tagLst>
</file>

<file path=ppt/tags/tag20.xml><?xml version="1.0" encoding="utf-8"?>
<p:tagLst xmlns:p="http://schemas.openxmlformats.org/presentationml/2006/main">
  <p:tag name="KSO_WM_DIAGRAM_VIRTUALLY_FRAME" val="{&quot;height&quot;:290.5,&quot;left&quot;:132.45,&quot;top&quot;:133.6,&quot;width&quot;:695.1}"/>
</p:tagLst>
</file>

<file path=ppt/tags/tag21.xml><?xml version="1.0" encoding="utf-8"?>
<p:tagLst xmlns:p="http://schemas.openxmlformats.org/presentationml/2006/main">
  <p:tag name="KSO_WM_DIAGRAM_VIRTUALLY_FRAME" val="{&quot;height&quot;:290.5,&quot;left&quot;:132.45,&quot;top&quot;:133.6,&quot;width&quot;:695.1}"/>
</p:tagLst>
</file>

<file path=ppt/tags/tag22.xml><?xml version="1.0" encoding="utf-8"?>
<p:tagLst xmlns:p="http://schemas.openxmlformats.org/presentationml/2006/main">
  <p:tag name="KSO_WM_DIAGRAM_VIRTUALLY_FRAME" val="{&quot;height&quot;:290.5,&quot;left&quot;:132.45,&quot;top&quot;:133.6,&quot;width&quot;:695.1}"/>
</p:tagLst>
</file>

<file path=ppt/tags/tag23.xml><?xml version="1.0" encoding="utf-8"?>
<p:tagLst xmlns:p="http://schemas.openxmlformats.org/presentationml/2006/main">
  <p:tag name="KSO_WM_DIAGRAM_VIRTUALLY_FRAME" val="{&quot;height&quot;:290.5,&quot;left&quot;:132.45,&quot;top&quot;:133.6,&quot;width&quot;:695.1}"/>
</p:tagLst>
</file>

<file path=ppt/tags/tag24.xml><?xml version="1.0" encoding="utf-8"?>
<p:tagLst xmlns:p="http://schemas.openxmlformats.org/presentationml/2006/main">
  <p:tag name="KSO_WM_DIAGRAM_VIRTUALLY_FRAME" val="{&quot;height&quot;:290.5,&quot;left&quot;:132.45,&quot;top&quot;:133.6,&quot;width&quot;:695.1}"/>
</p:tagLst>
</file>

<file path=ppt/tags/tag25.xml><?xml version="1.0" encoding="utf-8"?>
<p:tagLst xmlns:p="http://schemas.openxmlformats.org/presentationml/2006/main">
  <p:tag name="KSO_WM_DIAGRAM_VIRTUALLY_FRAME" val="{&quot;height&quot;:290.5,&quot;left&quot;:132.45,&quot;top&quot;:133.6,&quot;width&quot;:695.1}"/>
</p:tagLst>
</file>

<file path=ppt/tags/tag26.xml><?xml version="1.0" encoding="utf-8"?>
<p:tagLst xmlns:p="http://schemas.openxmlformats.org/presentationml/2006/main">
  <p:tag name="KSO_WM_DIAGRAM_VIRTUALLY_FRAME" val="{&quot;height&quot;:290.5,&quot;left&quot;:132.45,&quot;top&quot;:133.6,&quot;width&quot;:695.1}"/>
</p:tagLst>
</file>

<file path=ppt/tags/tag27.xml><?xml version="1.0" encoding="utf-8"?>
<p:tagLst xmlns:p="http://schemas.openxmlformats.org/presentationml/2006/main">
  <p:tag name="KSO_WM_DIAGRAM_VIRTUALLY_FRAME" val="{&quot;height&quot;:290.5,&quot;left&quot;:132.45,&quot;top&quot;:133.6,&quot;width&quot;:695.1}"/>
</p:tagLst>
</file>

<file path=ppt/tags/tag28.xml><?xml version="1.0" encoding="utf-8"?>
<p:tagLst xmlns:p="http://schemas.openxmlformats.org/presentationml/2006/main">
  <p:tag name="KSO_WM_DIAGRAM_VIRTUALLY_FRAME" val="{&quot;height&quot;:389.05,&quot;left&quot;:100.95,&quot;top&quot;:128.05,&quot;width&quot;:780.05}"/>
</p:tagLst>
</file>

<file path=ppt/tags/tag29.xml><?xml version="1.0" encoding="utf-8"?>
<p:tagLst xmlns:p="http://schemas.openxmlformats.org/presentationml/2006/main">
  <p:tag name="KSO_WM_DIAGRAM_VIRTUALLY_FRAME" val="{&quot;height&quot;:389.05,&quot;left&quot;:100.95,&quot;top&quot;:128.05,&quot;width&quot;:780.05}"/>
</p:tagLst>
</file>

<file path=ppt/tags/tag3.xml><?xml version="1.0" encoding="utf-8"?>
<p:tagLst xmlns:p="http://schemas.openxmlformats.org/presentationml/2006/main">
  <p:tag name="KSO_WM_DIAGRAM_VIRTUALLY_FRAME" val="{&quot;height&quot;:347.75,&quot;left&quot;:444.1,&quot;top&quot;:98.4,&quot;width&quot;:352}"/>
</p:tagLst>
</file>

<file path=ppt/tags/tag30.xml><?xml version="1.0" encoding="utf-8"?>
<p:tagLst xmlns:p="http://schemas.openxmlformats.org/presentationml/2006/main">
  <p:tag name="KSO_WM_DIAGRAM_VIRTUALLY_FRAME" val="{&quot;height&quot;:389.05,&quot;left&quot;:100.95,&quot;top&quot;:128.05,&quot;width&quot;:780.05}"/>
</p:tagLst>
</file>

<file path=ppt/tags/tag31.xml><?xml version="1.0" encoding="utf-8"?>
<p:tagLst xmlns:p="http://schemas.openxmlformats.org/presentationml/2006/main">
  <p:tag name="KSO_WM_DIAGRAM_VIRTUALLY_FRAME" val="{&quot;height&quot;:389.05,&quot;left&quot;:100.95,&quot;top&quot;:128.05,&quot;width&quot;:780.05}"/>
</p:tagLst>
</file>

<file path=ppt/tags/tag32.xml><?xml version="1.0" encoding="utf-8"?>
<p:tagLst xmlns:p="http://schemas.openxmlformats.org/presentationml/2006/main">
  <p:tag name="KSO_WM_DIAGRAM_VIRTUALLY_FRAME" val="{&quot;height&quot;:389.05,&quot;left&quot;:100.95,&quot;top&quot;:128.05,&quot;width&quot;:780.05}"/>
</p:tagLst>
</file>

<file path=ppt/tags/tag33.xml><?xml version="1.0" encoding="utf-8"?>
<p:tagLst xmlns:p="http://schemas.openxmlformats.org/presentationml/2006/main">
  <p:tag name="KSO_WM_DIAGRAM_VIRTUALLY_FRAME" val="{&quot;height&quot;:389.05,&quot;left&quot;:100.95,&quot;top&quot;:128.05,&quot;width&quot;:780.05}"/>
</p:tagLst>
</file>

<file path=ppt/tags/tag34.xml><?xml version="1.0" encoding="utf-8"?>
<p:tagLst xmlns:p="http://schemas.openxmlformats.org/presentationml/2006/main">
  <p:tag name="KSO_WM_DIAGRAM_VIRTUALLY_FRAME" val="{&quot;height&quot;:389.05,&quot;left&quot;:100.95,&quot;top&quot;:128.05,&quot;width&quot;:780.05}"/>
</p:tagLst>
</file>

<file path=ppt/tags/tag35.xml><?xml version="1.0" encoding="utf-8"?>
<p:tagLst xmlns:p="http://schemas.openxmlformats.org/presentationml/2006/main">
  <p:tag name="KSO_WM_DIAGRAM_VIRTUALLY_FRAME" val="{&quot;height&quot;:332.4,&quot;left&quot;:100.95,&quot;top&quot;:128.05,&quot;width&quot;:780.05}"/>
</p:tagLst>
</file>

<file path=ppt/tags/tag36.xml><?xml version="1.0" encoding="utf-8"?>
<p:tagLst xmlns:p="http://schemas.openxmlformats.org/presentationml/2006/main">
  <p:tag name="KSO_WM_DIAGRAM_VIRTUALLY_FRAME" val="{&quot;height&quot;:590.5,&quot;left&quot;:124,&quot;top&quot;:143.6,&quot;width&quot;:712}"/>
</p:tagLst>
</file>

<file path=ppt/tags/tag37.xml><?xml version="1.0" encoding="utf-8"?>
<p:tagLst xmlns:p="http://schemas.openxmlformats.org/presentationml/2006/main">
  <p:tag name="KSO_WM_DIAGRAM_VIRTUALLY_FRAME" val="{&quot;height&quot;:531.6,&quot;left&quot;:93.2,&quot;top&quot;:79.8,&quot;width&quot;:773.65}"/>
</p:tagLst>
</file>

<file path=ppt/tags/tag38.xml><?xml version="1.0" encoding="utf-8"?>
<p:tagLst xmlns:p="http://schemas.openxmlformats.org/presentationml/2006/main">
  <p:tag name="KSO_WM_DIAGRAM_VIRTUALLY_FRAME" val="{&quot;height&quot;:531.6,&quot;left&quot;:93.2,&quot;top&quot;:79.8,&quot;width&quot;:773.65}"/>
</p:tagLst>
</file>

<file path=ppt/tags/tag39.xml><?xml version="1.0" encoding="utf-8"?>
<p:tagLst xmlns:p="http://schemas.openxmlformats.org/presentationml/2006/main">
  <p:tag name="KSO_WM_DIAGRAM_VIRTUALLY_FRAME" val="{&quot;height&quot;:531.6,&quot;left&quot;:93.2,&quot;top&quot;:79.8,&quot;width&quot;:773.65}"/>
</p:tagLst>
</file>

<file path=ppt/tags/tag4.xml><?xml version="1.0" encoding="utf-8"?>
<p:tagLst xmlns:p="http://schemas.openxmlformats.org/presentationml/2006/main">
  <p:tag name="KSO_WM_DIAGRAM_VIRTUALLY_FRAME" val="{&quot;height&quot;:347.75,&quot;left&quot;:444.1,&quot;top&quot;:98.4,&quot;width&quot;:352}"/>
</p:tagLst>
</file>

<file path=ppt/tags/tag40.xml><?xml version="1.0" encoding="utf-8"?>
<p:tagLst xmlns:p="http://schemas.openxmlformats.org/presentationml/2006/main">
  <p:tag name="KSO_WM_DIAGRAM_VIRTUALLY_FRAME" val="{&quot;height&quot;:531.6,&quot;left&quot;:93.2,&quot;top&quot;:79.8,&quot;width&quot;:773.65}"/>
</p:tagLst>
</file>

<file path=ppt/tags/tag41.xml><?xml version="1.0" encoding="utf-8"?>
<p:tagLst xmlns:p="http://schemas.openxmlformats.org/presentationml/2006/main">
  <p:tag name="KSO_WM_DIAGRAM_VIRTUALLY_FRAME" val="{&quot;height&quot;:531.6,&quot;left&quot;:93.2,&quot;top&quot;:79.8,&quot;width&quot;:773.65}"/>
</p:tagLst>
</file>

<file path=ppt/tags/tag42.xml><?xml version="1.0" encoding="utf-8"?>
<p:tagLst xmlns:p="http://schemas.openxmlformats.org/presentationml/2006/main">
  <p:tag name="KSO_WM_DIAGRAM_VIRTUALLY_FRAME" val="{&quot;height&quot;:531.6,&quot;left&quot;:93.2,&quot;top&quot;:79.8,&quot;width&quot;:773.65}"/>
</p:tagLst>
</file>

<file path=ppt/tags/tag43.xml><?xml version="1.0" encoding="utf-8"?>
<p:tagLst xmlns:p="http://schemas.openxmlformats.org/presentationml/2006/main">
  <p:tag name="KSO_WM_DIAGRAM_VIRTUALLY_FRAME" val="{&quot;height&quot;:531.6,&quot;left&quot;:93.2,&quot;top&quot;:79.8,&quot;width&quot;:773.65}"/>
</p:tagLst>
</file>

<file path=ppt/tags/tag44.xml><?xml version="1.0" encoding="utf-8"?>
<p:tagLst xmlns:p="http://schemas.openxmlformats.org/presentationml/2006/main">
  <p:tag name="KSO_WM_DIAGRAM_VIRTUALLY_FRAME" val="{&quot;height&quot;:531.6,&quot;left&quot;:93.2,&quot;top&quot;:79.8,&quot;width&quot;:773.65}"/>
</p:tagLst>
</file>

<file path=ppt/tags/tag45.xml><?xml version="1.0" encoding="utf-8"?>
<p:tagLst xmlns:p="http://schemas.openxmlformats.org/presentationml/2006/main">
  <p:tag name="KSO_WM_DIAGRAM_VIRTUALLY_FRAME" val="{&quot;height&quot;:531.6,&quot;left&quot;:93.2,&quot;top&quot;:79.8,&quot;width&quot;:773.65}"/>
</p:tagLst>
</file>

<file path=ppt/tags/tag46.xml><?xml version="1.0" encoding="utf-8"?>
<p:tagLst xmlns:p="http://schemas.openxmlformats.org/presentationml/2006/main">
  <p:tag name="KSO_WM_DIAGRAM_VIRTUALLY_FRAME" val="{&quot;height&quot;:531.6,&quot;left&quot;:93.2,&quot;top&quot;:79.8,&quot;width&quot;:773.65}"/>
</p:tagLst>
</file>

<file path=ppt/tags/tag47.xml><?xml version="1.0" encoding="utf-8"?>
<p:tagLst xmlns:p="http://schemas.openxmlformats.org/presentationml/2006/main">
  <p:tag name="KSO_WM_DIAGRAM_VIRTUALLY_FRAME" val="{&quot;height&quot;:531.6,&quot;left&quot;:93.2,&quot;top&quot;:79.8,&quot;width&quot;:773.65}"/>
</p:tagLst>
</file>

<file path=ppt/tags/tag48.xml><?xml version="1.0" encoding="utf-8"?>
<p:tagLst xmlns:p="http://schemas.openxmlformats.org/presentationml/2006/main">
  <p:tag name="KSO_WM_DIAGRAM_VIRTUALLY_FRAME" val="{&quot;height&quot;:531.6,&quot;left&quot;:93.2,&quot;top&quot;:79.8,&quot;width&quot;:773.65}"/>
</p:tagLst>
</file>

<file path=ppt/tags/tag49.xml><?xml version="1.0" encoding="utf-8"?>
<p:tagLst xmlns:p="http://schemas.openxmlformats.org/presentationml/2006/main">
  <p:tag name="KSO_WM_DIAGRAM_VIRTUALLY_FRAME" val="{&quot;height&quot;:531.6,&quot;left&quot;:93.2,&quot;top&quot;:79.8,&quot;width&quot;:773.65}"/>
</p:tagLst>
</file>

<file path=ppt/tags/tag5.xml><?xml version="1.0" encoding="utf-8"?>
<p:tagLst xmlns:p="http://schemas.openxmlformats.org/presentationml/2006/main">
  <p:tag name="KSO_WM_DIAGRAM_VIRTUALLY_FRAME" val="{&quot;height&quot;:347.75,&quot;left&quot;:444.1,&quot;top&quot;:98.4,&quot;width&quot;:352}"/>
</p:tagLst>
</file>

<file path=ppt/tags/tag50.xml><?xml version="1.0" encoding="utf-8"?>
<p:tagLst xmlns:p="http://schemas.openxmlformats.org/presentationml/2006/main">
  <p:tag name="KSO_WM_DIAGRAM_VIRTUALLY_FRAME" val="{&quot;height&quot;:531.6,&quot;left&quot;:93.2,&quot;top&quot;:79.8,&quot;width&quot;:773.65}"/>
</p:tagLst>
</file>

<file path=ppt/tags/tag51.xml><?xml version="1.0" encoding="utf-8"?>
<p:tagLst xmlns:p="http://schemas.openxmlformats.org/presentationml/2006/main">
  <p:tag name="KSO_WM_DIAGRAM_VIRTUALLY_FRAME" val="{&quot;height&quot;:430.95,&quot;left&quot;:100.3,&quot;top&quot;:135.55,&quot;width&quot;:759.45}"/>
</p:tagLst>
</file>

<file path=ppt/tags/tag52.xml><?xml version="1.0" encoding="utf-8"?>
<p:tagLst xmlns:p="http://schemas.openxmlformats.org/presentationml/2006/main">
  <p:tag name="KSO_WM_DIAGRAM_VIRTUALLY_FRAME" val="{&quot;height&quot;:430.95,&quot;left&quot;:100.3,&quot;top&quot;:135.55,&quot;width&quot;:759.45}"/>
</p:tagLst>
</file>

<file path=ppt/tags/tag53.xml><?xml version="1.0" encoding="utf-8"?>
<p:tagLst xmlns:p="http://schemas.openxmlformats.org/presentationml/2006/main">
  <p:tag name="KSO_WM_DIAGRAM_VIRTUALLY_FRAME" val="{&quot;height&quot;:430.95,&quot;left&quot;:100.3,&quot;top&quot;:135.55,&quot;width&quot;:759.45}"/>
</p:tagLst>
</file>

<file path=ppt/tags/tag54.xml><?xml version="1.0" encoding="utf-8"?>
<p:tagLst xmlns:p="http://schemas.openxmlformats.org/presentationml/2006/main">
  <p:tag name="KSO_WM_DIAGRAM_VIRTUALLY_FRAME" val="{&quot;height&quot;:291.9,&quot;left&quot;:96.3,&quot;top&quot;:133.8,&quot;width&quot;:767.4}"/>
</p:tagLst>
</file>

<file path=ppt/tags/tag55.xml><?xml version="1.0" encoding="utf-8"?>
<p:tagLst xmlns:p="http://schemas.openxmlformats.org/presentationml/2006/main">
  <p:tag name="KSO_WM_DIAGRAM_VIRTUALLY_FRAME" val="{&quot;height&quot;:291.9,&quot;left&quot;:96.3,&quot;top&quot;:133.8,&quot;width&quot;:767.4}"/>
</p:tagLst>
</file>

<file path=ppt/tags/tag56.xml><?xml version="1.0" encoding="utf-8"?>
<p:tagLst xmlns:p="http://schemas.openxmlformats.org/presentationml/2006/main">
  <p:tag name="KSO_WM_DIAGRAM_VIRTUALLY_FRAME" val="{&quot;height&quot;:291.9,&quot;left&quot;:96.3,&quot;top&quot;:133.8,&quot;width&quot;:767.4}"/>
</p:tagLst>
</file>

<file path=ppt/tags/tag57.xml><?xml version="1.0" encoding="utf-8"?>
<p:tagLst xmlns:p="http://schemas.openxmlformats.org/presentationml/2006/main">
  <p:tag name="KSO_WM_DIAGRAM_VIRTUALLY_FRAME" val="{&quot;height&quot;:291.9,&quot;left&quot;:96.3,&quot;top&quot;:133.8,&quot;width&quot;:767.4}"/>
</p:tagLst>
</file>

<file path=ppt/tags/tag58.xml><?xml version="1.0" encoding="utf-8"?>
<p:tagLst xmlns:p="http://schemas.openxmlformats.org/presentationml/2006/main">
  <p:tag name="KSO_WM_DIAGRAM_VIRTUALLY_FRAME" val="{&quot;height&quot;:291.9,&quot;left&quot;:96.3,&quot;top&quot;:133.8,&quot;width&quot;:767.4}"/>
</p:tagLst>
</file>

<file path=ppt/tags/tag59.xml><?xml version="1.0" encoding="utf-8"?>
<p:tagLst xmlns:p="http://schemas.openxmlformats.org/presentationml/2006/main">
  <p:tag name="commondata" val="eyJjb3VudCI6NCwiaGRpZCI6IjY3OTZjMzFjNjZhYzhmYmM0OTgyZWJkNWIyMTEyYjUyIiwidXNlckNvdW50Ijo0fQ=="/>
</p:tagLst>
</file>

<file path=ppt/tags/tag6.xml><?xml version="1.0" encoding="utf-8"?>
<p:tagLst xmlns:p="http://schemas.openxmlformats.org/presentationml/2006/main">
  <p:tag name="KSO_WM_DIAGRAM_VIRTUALLY_FRAME" val="{&quot;height&quot;:347.75,&quot;left&quot;:444.1,&quot;top&quot;:98.4,&quot;width&quot;:352}"/>
</p:tagLst>
</file>

<file path=ppt/tags/tag7.xml><?xml version="1.0" encoding="utf-8"?>
<p:tagLst xmlns:p="http://schemas.openxmlformats.org/presentationml/2006/main">
  <p:tag name="KSO_WM_DIAGRAM_VIRTUALLY_FRAME" val="{&quot;height&quot;:347.75,&quot;left&quot;:444.1,&quot;top&quot;:98.4,&quot;width&quot;:352}"/>
</p:tagLst>
</file>

<file path=ppt/tags/tag8.xml><?xml version="1.0" encoding="utf-8"?>
<p:tagLst xmlns:p="http://schemas.openxmlformats.org/presentationml/2006/main">
  <p:tag name="KSO_WM_DIAGRAM_VIRTUALLY_FRAME" val="{&quot;height&quot;:347.75,&quot;left&quot;:444.1,&quot;top&quot;:98.4,&quot;width&quot;:352}"/>
</p:tagLst>
</file>

<file path=ppt/tags/tag9.xml><?xml version="1.0" encoding="utf-8"?>
<p:tagLst xmlns:p="http://schemas.openxmlformats.org/presentationml/2006/main">
  <p:tag name="KSO_WM_DIAGRAM_VIRTUALLY_FRAME" val="{&quot;height&quot;:347.75,&quot;left&quot;:444.1,&quot;top&quot;:98.4,&quot;width&quot;:35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5简"/>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5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55简"/>
        <a:ea typeface=""/>
        <a:cs typeface=""/>
        <a:font script="Jpan" typeface="ＭＳ Ｐゴシック"/>
        <a:font script="Hang" typeface="맑은 고딕"/>
        <a:font script="Hans" typeface="汉仪旗黑-55简"/>
        <a:font script="Hant" typeface="新細明體"/>
        <a:font script="Arab" typeface="汉仪旗黑-55简"/>
        <a:font script="Hebr" typeface="汉仪旗黑-5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1497</Words>
  <Application>WPS 演示</Application>
  <PresentationFormat>宽屏</PresentationFormat>
  <Paragraphs>135</Paragraphs>
  <Slides>14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vt:i4>
      </vt:variant>
    </vt:vector>
  </HeadingPairs>
  <TitlesOfParts>
    <vt:vector size="26" baseType="lpstr">
      <vt:lpstr>Arial</vt:lpstr>
      <vt:lpstr>宋体</vt:lpstr>
      <vt:lpstr>Wingdings</vt:lpstr>
      <vt:lpstr>汉仪旗黑-55简</vt:lpstr>
      <vt:lpstr>方正舒体</vt:lpstr>
      <vt:lpstr>华文行楷</vt:lpstr>
      <vt:lpstr>汉仪旗黑-55简</vt:lpstr>
      <vt:lpstr>汉仪书宋二S</vt:lpstr>
      <vt:lpstr>华文楷体</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MyPC</dc:creator>
  <cp:lastModifiedBy>WPS_1654764963</cp:lastModifiedBy>
  <cp:revision>73</cp:revision>
  <dcterms:created xsi:type="dcterms:W3CDTF">2022-05-22T09:57:00Z</dcterms:created>
  <dcterms:modified xsi:type="dcterms:W3CDTF">2024-06-03T15:16:21Z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KSOTemplateUUID">
    <vt:lpwstr>v1.0_mb_+cz5RPNPWE0McEjEicqIbQ==</vt:lpwstr>
  </property>
  <property fmtid="{D5CDD505-2E9C-101B-9397-08002B2CF9AE}" pid="4" name="ICV">
    <vt:lpwstr>A4B678720746431D8F95D24C8FCB1326_11</vt:lpwstr>
  </property>
</Properties>
</file>